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5"/>
  </p:notesMasterIdLst>
  <p:handoutMasterIdLst>
    <p:handoutMasterId r:id="rId36"/>
  </p:handoutMasterIdLst>
  <p:sldIdLst>
    <p:sldId id="782" r:id="rId2"/>
    <p:sldId id="783" r:id="rId3"/>
    <p:sldId id="1171" r:id="rId4"/>
    <p:sldId id="1173" r:id="rId5"/>
    <p:sldId id="1130" r:id="rId6"/>
    <p:sldId id="1258" r:id="rId7"/>
    <p:sldId id="1275" r:id="rId8"/>
    <p:sldId id="1276" r:id="rId9"/>
    <p:sldId id="1277" r:id="rId10"/>
    <p:sldId id="1278" r:id="rId11"/>
    <p:sldId id="1279" r:id="rId12"/>
    <p:sldId id="1280" r:id="rId13"/>
    <p:sldId id="1281" r:id="rId14"/>
    <p:sldId id="1282" r:id="rId15"/>
    <p:sldId id="1260" r:id="rId16"/>
    <p:sldId id="1283" r:id="rId17"/>
    <p:sldId id="1284" r:id="rId18"/>
    <p:sldId id="1285" r:id="rId19"/>
    <p:sldId id="1286" r:id="rId20"/>
    <p:sldId id="1287" r:id="rId21"/>
    <p:sldId id="1288" r:id="rId22"/>
    <p:sldId id="1238" r:id="rId23"/>
    <p:sldId id="1289" r:id="rId24"/>
    <p:sldId id="1146" r:id="rId25"/>
    <p:sldId id="1149" r:id="rId26"/>
    <p:sldId id="1150" r:id="rId27"/>
    <p:sldId id="1292" r:id="rId28"/>
    <p:sldId id="1290" r:id="rId29"/>
    <p:sldId id="1273" r:id="rId30"/>
    <p:sldId id="1293" r:id="rId31"/>
    <p:sldId id="1163" r:id="rId32"/>
    <p:sldId id="1243" r:id="rId33"/>
    <p:sldId id="1294" r:id="rId34"/>
  </p:sldIdLst>
  <p:sldSz cx="9144000" cy="6858000" type="screen4x3"/>
  <p:notesSz cx="6794500" cy="9906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292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20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B400S3A" initials="D" lastIdx="1" clrIdx="0"/>
  <p:cmAuthor id="1" name="USER" initials="U" lastIdx="1" clrIdx="1">
    <p:extLst>
      <p:ext uri="{19B8F6BF-5375-455C-9EA6-DF929625EA0E}">
        <p15:presenceInfo xmlns:p15="http://schemas.microsoft.com/office/powerpoint/2012/main" xmlns="" userId="16becbd326fa3f4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743"/>
    <a:srgbClr val="FF3399"/>
    <a:srgbClr val="FFFF66"/>
    <a:srgbClr val="54D454"/>
    <a:srgbClr val="FCD5B5"/>
    <a:srgbClr val="A46B5B"/>
    <a:srgbClr val="7F7F7F"/>
    <a:srgbClr val="00A0FF"/>
    <a:srgbClr val="DB3A31"/>
    <a:srgbClr val="36A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9" autoAdjust="0"/>
    <p:restoredTop sz="96686" autoAdjust="0"/>
  </p:normalViewPr>
  <p:slideViewPr>
    <p:cSldViewPr>
      <p:cViewPr>
        <p:scale>
          <a:sx n="100" d="100"/>
          <a:sy n="100" d="100"/>
        </p:scale>
        <p:origin x="-252" y="-156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20"/>
        <p:guide pos="214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024" cy="495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3" tIns="45651" rIns="91303" bIns="45651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063" y="0"/>
            <a:ext cx="2943437" cy="495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3" tIns="45651" rIns="91303" bIns="45651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08562"/>
            <a:ext cx="2945024" cy="495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3" tIns="45651" rIns="91303" bIns="45651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476" y="9408562"/>
            <a:ext cx="2943438" cy="495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3" tIns="45651" rIns="91303" bIns="45651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411694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024" cy="495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3" tIns="45651" rIns="91303" bIns="45651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476" y="0"/>
            <a:ext cx="2943438" cy="495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3" tIns="45651" rIns="91303" bIns="45651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2950"/>
            <a:ext cx="4953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133" y="4705073"/>
            <a:ext cx="5436235" cy="445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3" tIns="45651" rIns="91303" bIns="456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08562"/>
            <a:ext cx="2945024" cy="495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3" tIns="45651" rIns="91303" bIns="45651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476" y="9408562"/>
            <a:ext cx="2943438" cy="495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3" tIns="45651" rIns="91303" bIns="45651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71233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9" y="878381"/>
            <a:ext cx="1521449" cy="519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  <p:extLst>
      <p:ext uri="{BB962C8B-B14F-4D97-AF65-F5344CB8AC3E}">
        <p14:creationId xmlns:p14="http://schemas.microsoft.com/office/powerpoint/2010/main" val="379762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243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899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00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723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3019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3025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35097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data2.tsherpa.co.kr/tsherpa/MultiMedia/Flash/2020/curri/index.html?flashxmlnum=yuni4856&amp;classa=A8-C1-31-MM-MM-04-04-02-0-0-0-0&amp;classno=MM_31_04/suh_0301_03_0002/suh_0301_03_0002_201_1.html" TargetMode="Externa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cdata2.tsherpa.co.kr/tsherpa/MultiMedia/Flash/2020/curri/index.html?flashxmlnum=yuni4856&amp;classa=A8-C1-31-MM-MM-04-04-02-0-0-0-0&amp;classno=MM_31_04/suh_0301_03_0002/suh_0301_03_0002_201_1.html" TargetMode="Externa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cdata2.tsherpa.co.kr/tsherpa/MultiMedia/Flash/2020/curri/index.html?flashxmlnum=yuni4856&amp;classa=A8-C1-31-MM-MM-04-04-02-0-0-0-0&amp;classno=MM_31_04/suh_0301_03_0002/suh_0301_03_0002_201_1.html" TargetMode="Externa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cdata2.tsherpa.co.kr/tsherpa/MultiMedia/Flash/2020/curri/index.html?flashxmlnum=yuni4856&amp;classa=A8-C1-31-MM-MM-04-04-02-0-0-0-0&amp;classno=MM_31_04/suh_0301_03_0002/suh_0301_03_0002_201_1.html" TargetMode="Externa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data2.tsherpa.co.kr/tsherpa/MultiMedia/Flash/2020/curri/index.html?flashxmlnum=yuni4856&amp;classa=A8-C1-31-MM-MM-04-04-02-0-0-0-0&amp;classno=MM_31_04/suh_0301_03_0002/suh_0301_03_0002_201_1.html" TargetMode="Externa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cdata2.tsherpa.co.kr/tsherpa/MultiMedia/Flash/2020/curri/index.html?flashxmlnum=yuni4856&amp;classa=A8-C1-31-MM-MM-04-04-02-0-0-0-0&amp;classno=MM_31_04/suh_0301_03_0002/suh_0301_03_0002_201_1.html" TargetMode="Externa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cdata2.tsherpa.co.kr/tsherpa/MultiMedia/Flash/2020/curri/index.html?flashxmlnum=yuni4856&amp;classa=A8-C1-31-MM-MM-04-04-02-0-0-0-0&amp;classno=MM_31_04/suh_0301_03_0002/suh_0301_03_0002_201_1.html" TargetMode="Externa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cdata2.tsherpa.co.kr/tsherpa/MultiMedia/Flash/2020/curri/index.html?flashxmlnum=yuni4856&amp;classa=A8-C1-31-MM-MM-04-04-02-0-0-0-0&amp;classno=MM_31_04/suh_0301_03_0002/suh_0301_03_0002_201_1.html" TargetMode="Externa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cdata2.tsherpa.co.kr/tsherpa/MultiMedia/Flash/2020/curri/index.html?flashxmlnum=yuni4856&amp;classa=A8-C1-31-MM-MM-04-04-02-0-0-0-0&amp;classno=MM_31_04/suh_0301_03_0002/suh_0301_03_0002_201_1.html" TargetMode="Externa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cdata2.tsherpa.co.kr/tsherpa/MultiMedia/Flash/2020/curri/index.html?flashxmlnum=yuni4856&amp;classa=A8-C1-31-MM-MM-04-04-02-0-0-0-0&amp;classno=MM_31_04/suh_0301_03_0002/suh_0301_03_0002_201_1.html" TargetMode="Externa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hyperlink" Target="https://cdata2.tsherpa.co.kr/tsherpa/MultiMedia/Flash/2020/curri/index.html?flashxmlnum=yuni4856&amp;classa=A8-C1-31-MM-MM-04-04-02-0-0-0-0&amp;classno=MM_31_04/suh_0301_03_0002/suh_0301_03_0002_201_1.html" TargetMode="Externa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data2.tsherpa.co.kr/tsherpa/MultiMedia/Flash/2020/curri/index.html?flashxmlnum=yuni4856&amp;classa=A8-C1-31-MM-MM-04-04-02-0-0-0-0&amp;classno=MM_31_04/suh_0301_03_0002/suh_0301_03_0002_201_1.html" TargetMode="Externa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0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data2.tsherpa.co.kr/tsherpa/MultiMedia/Flash/2020/curri/index.html?flashxmlnum=yuni4856&amp;classa=A8-C1-41-MM-MM-04-03-04-0-0-0-0&amp;classno=MM_41_04/suh_0401_02_0004/suh_0401_02_0004_301_1.html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12.html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14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.png"/><Relationship Id="rId7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.png"/><Relationship Id="rId7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6.png"/><Relationship Id="rId4" Type="http://schemas.openxmlformats.org/officeDocument/2006/relationships/image" Target="../media/image49.png"/><Relationship Id="rId9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llbless208&amp;classa=A8-C1-22-WI-WI-03-01-02-0-0-0-0&amp;classno=WI_22_03/win_0202_0102_0004/win_0202_0102_0004_103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data2.tsherpa.co.kr/tsherpa/MultiMedia/Flash/2020/curri/index.html?flashxmlnum=yuni4856&amp;classa=A8-C1-31-MM-MM-04-04-02-0-0-0-0&amp;classno=MM_31_04/suh_0301_03_0002/suh_0301_03_0002_201_1.html" TargetMode="Externa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data2.tsherpa.co.kr/tsherpa/MultiMedia/Flash/2020/curri/index.html?flashxmlnum=yuni4856&amp;classa=A8-C1-31-MM-MM-04-04-02-0-0-0-0&amp;classno=MM_31_04/suh_0301_03_0002/suh_0301_03_0002_201_1.html" TargetMode="Externa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s://cdata2.tsherpa.co.kr/tsherpa/MultiMedia/Flash/2020/curri/index.html?flashxmlnum=yuni4856&amp;classa=A8-C1-41-MM-MM-04-03-03-0-0-0-0&amp;classno=MM_41_04/suh_0401_02_0006/suh_0401_02_0006_201_2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263781"/>
              </p:ext>
            </p:extLst>
          </p:nvPr>
        </p:nvGraphicFramePr>
        <p:xfrm>
          <a:off x="34925" y="2446338"/>
          <a:ext cx="8929688" cy="3616845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03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842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92601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4301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2022.02.21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백지수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2022.03.23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112282"/>
              </p:ext>
            </p:extLst>
          </p:nvPr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176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80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수학팀</a:t>
                      </a:r>
                      <a:endParaRPr kumimoji="0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688281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995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suh_0501_06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0708 </a:t>
                      </a:r>
                      <a:r>
                        <a:rPr kumimoji="0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평행사변형의 넓이를 구해 볼까요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suh_0501_06_0708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757CC768-35FF-4FAB-8F56-60AE433CC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523269"/>
            <a:ext cx="6576355" cy="174971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D433C6BF-1F42-444D-8DF8-C8EFC32185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2973"/>
          <a:stretch/>
        </p:blipFill>
        <p:spPr>
          <a:xfrm>
            <a:off x="107504" y="898255"/>
            <a:ext cx="6576355" cy="1097478"/>
          </a:xfrm>
          <a:prstGeom prst="rect">
            <a:avLst/>
          </a:prstGeom>
        </p:spPr>
      </p:pic>
      <p:graphicFrame>
        <p:nvGraphicFramePr>
          <p:cNvPr id="4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472282"/>
              </p:ext>
            </p:extLst>
          </p:nvPr>
        </p:nvGraphicFramePr>
        <p:xfrm>
          <a:off x="6984268" y="692696"/>
          <a:ext cx="2086863" cy="29332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suh_0501_06_0006_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202_1 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와</a:t>
                      </a:r>
                      <a:endParaRPr lang="en-US" altLang="ko-KR" sz="10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Suh_0501_06_0006_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202_2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를 합쳐서 </a:t>
                      </a:r>
                      <a:r>
                        <a:rPr kumimoji="0" lang="en-US" altLang="ko-KR" sz="10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suh_0501_06_0006_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202_1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로 만들어주세요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0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그림 보기 약물삭제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그림 탭 추가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4600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6" name="직사각형 45"/>
          <p:cNvSpPr/>
          <p:nvPr/>
        </p:nvSpPr>
        <p:spPr>
          <a:xfrm>
            <a:off x="1727684" y="1376772"/>
            <a:ext cx="827857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2483533" y="137677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-109827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126132" y="123965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suh_0501_06_0708_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0708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평행사변형의 넓이를 구해 볼까요</a:t>
            </a: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91283" y="938150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755575" y="5935342"/>
            <a:ext cx="49685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5"/>
              </a:rPr>
              <a:t>https://cdata2.tsherpa.co.kr/tsherpa/MultiMedia/Flash/2020/curri/index.html?flashxmlnum=yuni4856&amp;classa=A8-C1-31-MM-MM-04-04-02-0-0-0-0&amp;classno=MM_31_04/suh_0301_03_0708/suh_0301_03_0708_201_1.html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0DB99A62-A7CF-487D-8368-D786479745D5}"/>
              </a:ext>
            </a:extLst>
          </p:cNvPr>
          <p:cNvSpPr/>
          <p:nvPr/>
        </p:nvSpPr>
        <p:spPr>
          <a:xfrm>
            <a:off x="4755561" y="1729976"/>
            <a:ext cx="630741" cy="255591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C859E4D1-E198-46CE-AF39-9E7B0A02FA83}"/>
              </a:ext>
            </a:extLst>
          </p:cNvPr>
          <p:cNvSpPr/>
          <p:nvPr/>
        </p:nvSpPr>
        <p:spPr>
          <a:xfrm>
            <a:off x="4105001" y="1729977"/>
            <a:ext cx="630741" cy="256556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6C48E605-E854-4AC3-BF69-873C5E33181C}"/>
              </a:ext>
            </a:extLst>
          </p:cNvPr>
          <p:cNvSpPr/>
          <p:nvPr/>
        </p:nvSpPr>
        <p:spPr>
          <a:xfrm>
            <a:off x="5408699" y="1731497"/>
            <a:ext cx="630741" cy="255591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20B39DB5-F3E2-402C-AF67-5EDDFCCF48DE}"/>
              </a:ext>
            </a:extLst>
          </p:cNvPr>
          <p:cNvSpPr/>
          <p:nvPr/>
        </p:nvSpPr>
        <p:spPr>
          <a:xfrm>
            <a:off x="6059259" y="1731497"/>
            <a:ext cx="630741" cy="255591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4AF807EE-06C2-4A51-94AE-A5C60465589A}"/>
              </a:ext>
            </a:extLst>
          </p:cNvPr>
          <p:cNvSpPr/>
          <p:nvPr/>
        </p:nvSpPr>
        <p:spPr>
          <a:xfrm>
            <a:off x="3457759" y="1731497"/>
            <a:ext cx="630741" cy="255591"/>
          </a:xfrm>
          <a:prstGeom prst="rect">
            <a:avLst/>
          </a:prstGeom>
          <a:solidFill>
            <a:srgbClr val="A46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그림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xmlns="" id="{67D29ADE-A639-4C5B-8C00-D3E0B432C16F}"/>
              </a:ext>
            </a:extLst>
          </p:cNvPr>
          <p:cNvSpPr/>
          <p:nvPr/>
        </p:nvSpPr>
        <p:spPr>
          <a:xfrm>
            <a:off x="3330056" y="167270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884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D433C6BF-1F42-444D-8DF8-C8EFC3218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98255"/>
            <a:ext cx="6576355" cy="4060660"/>
          </a:xfrm>
          <a:prstGeom prst="rect">
            <a:avLst/>
          </a:prstGeom>
        </p:spPr>
      </p:pic>
      <p:graphicFrame>
        <p:nvGraphicFramePr>
          <p:cNvPr id="4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287332"/>
              </p:ext>
            </p:extLst>
          </p:nvPr>
        </p:nvGraphicFramePr>
        <p:xfrm>
          <a:off x="6984268" y="692696"/>
          <a:ext cx="2086863" cy="32380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 약물 디자인 수정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확인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4600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6" name="직사각형 45"/>
          <p:cNvSpPr/>
          <p:nvPr/>
        </p:nvSpPr>
        <p:spPr>
          <a:xfrm>
            <a:off x="1727684" y="1376772"/>
            <a:ext cx="827857" cy="324036"/>
          </a:xfrm>
          <a:prstGeom prst="rect">
            <a:avLst/>
          </a:prstGeom>
          <a:solidFill>
            <a:srgbClr val="7F7F7F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-109827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suh_0501_06_0708_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0708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평행사변형의 넓이를 구해 볼까요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8921" y="2065705"/>
            <a:ext cx="21602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2869" y="210221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724127" y="4649348"/>
            <a:ext cx="978253" cy="4358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614589" y="45398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283" y="938150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255748" y="2065705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755575" y="5935342"/>
            <a:ext cx="49685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5"/>
              </a:rPr>
              <a:t>https://cdata2.tsherpa.co.kr/tsherpa/MultiMedia/Flash/2020/curri/index.html?flashxmlnum=yuni4856&amp;classa=A8-C1-31-MM-MM-04-04-02-0-0-0-0&amp;classno=MM_31_04/suh_0301_03_0708/suh_0301_03_0708_201_1.html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D53968D8-EB50-4241-AE69-9151B06A92BA}"/>
              </a:ext>
            </a:extLst>
          </p:cNvPr>
          <p:cNvSpPr/>
          <p:nvPr/>
        </p:nvSpPr>
        <p:spPr>
          <a:xfrm>
            <a:off x="189880" y="2910233"/>
            <a:ext cx="376762" cy="3620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xmlns="" id="{1B09861D-8711-4A9C-8674-19497812C0CF}"/>
              </a:ext>
            </a:extLst>
          </p:cNvPr>
          <p:cNvSpPr/>
          <p:nvPr/>
        </p:nvSpPr>
        <p:spPr>
          <a:xfrm>
            <a:off x="43828" y="294674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xmlns="" id="{EBA08989-9DC5-4989-826D-432BD4A79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86" y="2947159"/>
            <a:ext cx="358808" cy="288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9DD5BD54-0B34-4026-A93A-9E019D00876F}"/>
              </a:ext>
            </a:extLst>
          </p:cNvPr>
          <p:cNvSpPr/>
          <p:nvPr/>
        </p:nvSpPr>
        <p:spPr>
          <a:xfrm>
            <a:off x="4755561" y="1729976"/>
            <a:ext cx="630741" cy="255591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74AF8A96-E1AC-4761-BFAA-43320581066F}"/>
              </a:ext>
            </a:extLst>
          </p:cNvPr>
          <p:cNvSpPr/>
          <p:nvPr/>
        </p:nvSpPr>
        <p:spPr>
          <a:xfrm>
            <a:off x="4105001" y="1729977"/>
            <a:ext cx="630741" cy="256556"/>
          </a:xfrm>
          <a:prstGeom prst="rect">
            <a:avLst/>
          </a:prstGeom>
          <a:solidFill>
            <a:srgbClr val="A46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AB4F474B-0AC5-4DA8-82E2-0EAF70B95804}"/>
              </a:ext>
            </a:extLst>
          </p:cNvPr>
          <p:cNvSpPr/>
          <p:nvPr/>
        </p:nvSpPr>
        <p:spPr>
          <a:xfrm>
            <a:off x="5408699" y="1731497"/>
            <a:ext cx="630741" cy="255591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F5F1B788-66A4-4158-B5DA-F7868CBCF461}"/>
              </a:ext>
            </a:extLst>
          </p:cNvPr>
          <p:cNvSpPr/>
          <p:nvPr/>
        </p:nvSpPr>
        <p:spPr>
          <a:xfrm>
            <a:off x="6059259" y="1731497"/>
            <a:ext cx="630741" cy="255591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8CE04ACF-8736-48F1-BE53-65E9CA228FD2}"/>
              </a:ext>
            </a:extLst>
          </p:cNvPr>
          <p:cNvSpPr/>
          <p:nvPr/>
        </p:nvSpPr>
        <p:spPr>
          <a:xfrm>
            <a:off x="3457759" y="1731497"/>
            <a:ext cx="630741" cy="255591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그림</a:t>
            </a:r>
          </a:p>
        </p:txBody>
      </p:sp>
    </p:spTree>
    <p:extLst>
      <p:ext uri="{BB962C8B-B14F-4D97-AF65-F5344CB8AC3E}">
        <p14:creationId xmlns:p14="http://schemas.microsoft.com/office/powerpoint/2010/main" val="4174000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D143665-7E55-4B71-9D76-8B013D40B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98255"/>
            <a:ext cx="6576355" cy="4036835"/>
          </a:xfrm>
          <a:prstGeom prst="rect">
            <a:avLst/>
          </a:prstGeom>
        </p:spPr>
      </p:pic>
      <p:graphicFrame>
        <p:nvGraphicFramePr>
          <p:cNvPr id="42" name="Group 56"/>
          <p:cNvGraphicFramePr>
            <a:graphicFrameLocks noGrp="1"/>
          </p:cNvGraphicFramePr>
          <p:nvPr>
            <p:extLst/>
          </p:nvPr>
        </p:nvGraphicFramePr>
        <p:xfrm>
          <a:off x="6984268" y="692696"/>
          <a:ext cx="2086863" cy="32380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 약물 디자인 수정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확인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4600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6" name="직사각형 45"/>
          <p:cNvSpPr/>
          <p:nvPr/>
        </p:nvSpPr>
        <p:spPr>
          <a:xfrm>
            <a:off x="1727684" y="1376772"/>
            <a:ext cx="827857" cy="324036"/>
          </a:xfrm>
          <a:prstGeom prst="rect">
            <a:avLst/>
          </a:prstGeom>
          <a:solidFill>
            <a:srgbClr val="7F7F7F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-109827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suh_0501_06_0708_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0708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평행사변형의 넓이를 구해 볼까요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8921" y="2065705"/>
            <a:ext cx="21602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2869" y="210221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724127" y="4649348"/>
            <a:ext cx="978253" cy="4358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614589" y="45398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283" y="938150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255748" y="2065705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755575" y="5935342"/>
            <a:ext cx="49685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5"/>
              </a:rPr>
              <a:t>https://cdata2.tsherpa.co.kr/tsherpa/MultiMedia/Flash/2020/curri/index.html?flashxmlnum=yuni4856&amp;classa=A8-C1-31-MM-MM-04-04-02-0-0-0-0&amp;classno=MM_31_04/suh_0301_03_0708/suh_0301_03_0708_201_1.html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D53968D8-EB50-4241-AE69-9151B06A92BA}"/>
              </a:ext>
            </a:extLst>
          </p:cNvPr>
          <p:cNvSpPr/>
          <p:nvPr/>
        </p:nvSpPr>
        <p:spPr>
          <a:xfrm>
            <a:off x="189880" y="2910233"/>
            <a:ext cx="376762" cy="3620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xmlns="" id="{1B09861D-8711-4A9C-8674-19497812C0CF}"/>
              </a:ext>
            </a:extLst>
          </p:cNvPr>
          <p:cNvSpPr/>
          <p:nvPr/>
        </p:nvSpPr>
        <p:spPr>
          <a:xfrm>
            <a:off x="43828" y="294674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xmlns="" id="{EBA08989-9DC5-4989-826D-432BD4A79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86" y="2947159"/>
            <a:ext cx="358808" cy="288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9DD5BD54-0B34-4026-A93A-9E019D00876F}"/>
              </a:ext>
            </a:extLst>
          </p:cNvPr>
          <p:cNvSpPr/>
          <p:nvPr/>
        </p:nvSpPr>
        <p:spPr>
          <a:xfrm>
            <a:off x="4755561" y="1729976"/>
            <a:ext cx="630741" cy="255591"/>
          </a:xfrm>
          <a:prstGeom prst="rect">
            <a:avLst/>
          </a:prstGeom>
          <a:solidFill>
            <a:srgbClr val="A46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74AF8A96-E1AC-4761-BFAA-43320581066F}"/>
              </a:ext>
            </a:extLst>
          </p:cNvPr>
          <p:cNvSpPr/>
          <p:nvPr/>
        </p:nvSpPr>
        <p:spPr>
          <a:xfrm>
            <a:off x="4105001" y="1729977"/>
            <a:ext cx="630741" cy="256556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AB4F474B-0AC5-4DA8-82E2-0EAF70B95804}"/>
              </a:ext>
            </a:extLst>
          </p:cNvPr>
          <p:cNvSpPr/>
          <p:nvPr/>
        </p:nvSpPr>
        <p:spPr>
          <a:xfrm>
            <a:off x="5408699" y="1731497"/>
            <a:ext cx="630741" cy="255591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F5F1B788-66A4-4158-B5DA-F7868CBCF461}"/>
              </a:ext>
            </a:extLst>
          </p:cNvPr>
          <p:cNvSpPr/>
          <p:nvPr/>
        </p:nvSpPr>
        <p:spPr>
          <a:xfrm>
            <a:off x="6059259" y="1731497"/>
            <a:ext cx="630741" cy="255591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8CE04ACF-8736-48F1-BE53-65E9CA228FD2}"/>
              </a:ext>
            </a:extLst>
          </p:cNvPr>
          <p:cNvSpPr/>
          <p:nvPr/>
        </p:nvSpPr>
        <p:spPr>
          <a:xfrm>
            <a:off x="3457759" y="1731497"/>
            <a:ext cx="630741" cy="255591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그림</a:t>
            </a:r>
          </a:p>
        </p:txBody>
      </p:sp>
    </p:spTree>
    <p:extLst>
      <p:ext uri="{BB962C8B-B14F-4D97-AF65-F5344CB8AC3E}">
        <p14:creationId xmlns:p14="http://schemas.microsoft.com/office/powerpoint/2010/main" val="2891686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1778D13A-813F-492F-A282-4E376DA70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98255"/>
            <a:ext cx="6576355" cy="4058915"/>
          </a:xfrm>
          <a:prstGeom prst="rect">
            <a:avLst/>
          </a:prstGeom>
        </p:spPr>
      </p:pic>
      <p:graphicFrame>
        <p:nvGraphicFramePr>
          <p:cNvPr id="42" name="Group 56"/>
          <p:cNvGraphicFramePr>
            <a:graphicFrameLocks noGrp="1"/>
          </p:cNvGraphicFramePr>
          <p:nvPr>
            <p:extLst/>
          </p:nvPr>
        </p:nvGraphicFramePr>
        <p:xfrm>
          <a:off x="6984268" y="692696"/>
          <a:ext cx="2086863" cy="32380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 약물 디자인 수정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확인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4600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6" name="직사각형 45"/>
          <p:cNvSpPr/>
          <p:nvPr/>
        </p:nvSpPr>
        <p:spPr>
          <a:xfrm>
            <a:off x="1727684" y="1376772"/>
            <a:ext cx="827857" cy="324036"/>
          </a:xfrm>
          <a:prstGeom prst="rect">
            <a:avLst/>
          </a:prstGeom>
          <a:solidFill>
            <a:srgbClr val="7F7F7F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-109827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suh_0501_06_0708_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0708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평행사변형의 넓이를 구해 볼까요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8921" y="2091524"/>
            <a:ext cx="21602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2869" y="212803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724127" y="4649348"/>
            <a:ext cx="978253" cy="4358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614589" y="45398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283" y="938150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255748" y="2091524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755575" y="5935342"/>
            <a:ext cx="49685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5"/>
              </a:rPr>
              <a:t>https://cdata2.tsherpa.co.kr/tsherpa/MultiMedia/Flash/2020/curri/index.html?flashxmlnum=yuni4856&amp;classa=A8-C1-31-MM-MM-04-04-02-0-0-0-0&amp;classno=MM_31_04/suh_0301_03_0708/suh_0301_03_0708_201_1.html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D53968D8-EB50-4241-AE69-9151B06A92BA}"/>
              </a:ext>
            </a:extLst>
          </p:cNvPr>
          <p:cNvSpPr/>
          <p:nvPr/>
        </p:nvSpPr>
        <p:spPr>
          <a:xfrm>
            <a:off x="189880" y="3288539"/>
            <a:ext cx="376762" cy="3620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xmlns="" id="{1B09861D-8711-4A9C-8674-19497812C0CF}"/>
              </a:ext>
            </a:extLst>
          </p:cNvPr>
          <p:cNvSpPr/>
          <p:nvPr/>
        </p:nvSpPr>
        <p:spPr>
          <a:xfrm>
            <a:off x="43828" y="332505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xmlns="" id="{EBA08989-9DC5-4989-826D-432BD4A79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86" y="3325465"/>
            <a:ext cx="358808" cy="288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9DD5BD54-0B34-4026-A93A-9E019D00876F}"/>
              </a:ext>
            </a:extLst>
          </p:cNvPr>
          <p:cNvSpPr/>
          <p:nvPr/>
        </p:nvSpPr>
        <p:spPr>
          <a:xfrm>
            <a:off x="4755561" y="1755795"/>
            <a:ext cx="630741" cy="255591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74AF8A96-E1AC-4761-BFAA-43320581066F}"/>
              </a:ext>
            </a:extLst>
          </p:cNvPr>
          <p:cNvSpPr/>
          <p:nvPr/>
        </p:nvSpPr>
        <p:spPr>
          <a:xfrm>
            <a:off x="4105001" y="1755796"/>
            <a:ext cx="630741" cy="256556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AB4F474B-0AC5-4DA8-82E2-0EAF70B95804}"/>
              </a:ext>
            </a:extLst>
          </p:cNvPr>
          <p:cNvSpPr/>
          <p:nvPr/>
        </p:nvSpPr>
        <p:spPr>
          <a:xfrm>
            <a:off x="5408699" y="1757316"/>
            <a:ext cx="630741" cy="255591"/>
          </a:xfrm>
          <a:prstGeom prst="rect">
            <a:avLst/>
          </a:prstGeom>
          <a:solidFill>
            <a:srgbClr val="A46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F5F1B788-66A4-4158-B5DA-F7868CBCF461}"/>
              </a:ext>
            </a:extLst>
          </p:cNvPr>
          <p:cNvSpPr/>
          <p:nvPr/>
        </p:nvSpPr>
        <p:spPr>
          <a:xfrm>
            <a:off x="6059259" y="1757316"/>
            <a:ext cx="630741" cy="255591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8CE04ACF-8736-48F1-BE53-65E9CA228FD2}"/>
              </a:ext>
            </a:extLst>
          </p:cNvPr>
          <p:cNvSpPr/>
          <p:nvPr/>
        </p:nvSpPr>
        <p:spPr>
          <a:xfrm>
            <a:off x="3457759" y="1757316"/>
            <a:ext cx="630741" cy="255591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그림</a:t>
            </a:r>
          </a:p>
        </p:txBody>
      </p:sp>
    </p:spTree>
    <p:extLst>
      <p:ext uri="{BB962C8B-B14F-4D97-AF65-F5344CB8AC3E}">
        <p14:creationId xmlns:p14="http://schemas.microsoft.com/office/powerpoint/2010/main" val="1671621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4BF7171-77E3-4865-8CAD-29E964C5D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98255"/>
            <a:ext cx="6576355" cy="4034769"/>
          </a:xfrm>
          <a:prstGeom prst="rect">
            <a:avLst/>
          </a:prstGeom>
        </p:spPr>
      </p:pic>
      <p:graphicFrame>
        <p:nvGraphicFramePr>
          <p:cNvPr id="4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854218"/>
              </p:ext>
            </p:extLst>
          </p:nvPr>
        </p:nvGraphicFramePr>
        <p:xfrm>
          <a:off x="6984268" y="692696"/>
          <a:ext cx="2086863" cy="32380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확인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4600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6" name="직사각형 45"/>
          <p:cNvSpPr/>
          <p:nvPr/>
        </p:nvSpPr>
        <p:spPr>
          <a:xfrm>
            <a:off x="1727684" y="1376772"/>
            <a:ext cx="827857" cy="324036"/>
          </a:xfrm>
          <a:prstGeom prst="rect">
            <a:avLst/>
          </a:prstGeom>
          <a:solidFill>
            <a:srgbClr val="7F7F7F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-109827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suh_0501_06_0708_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0708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평행사변형의 넓이를 구해 볼까요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8921" y="2091524"/>
            <a:ext cx="21602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2869" y="212803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724127" y="4649348"/>
            <a:ext cx="978253" cy="4358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614589" y="45398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283" y="938150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255748" y="2091524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755575" y="5935342"/>
            <a:ext cx="49685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5"/>
              </a:rPr>
              <a:t>https://cdata2.tsherpa.co.kr/tsherpa/MultiMedia/Flash/2020/curri/index.html?flashxmlnum=yuni4856&amp;classa=A8-C1-31-MM-MM-04-04-02-0-0-0-0&amp;classno=MM_31_04/suh_0301_03_0708/suh_0301_03_0708_201_1.html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9DD5BD54-0B34-4026-A93A-9E019D00876F}"/>
              </a:ext>
            </a:extLst>
          </p:cNvPr>
          <p:cNvSpPr/>
          <p:nvPr/>
        </p:nvSpPr>
        <p:spPr>
          <a:xfrm>
            <a:off x="4755561" y="1755795"/>
            <a:ext cx="630741" cy="255591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74AF8A96-E1AC-4761-BFAA-43320581066F}"/>
              </a:ext>
            </a:extLst>
          </p:cNvPr>
          <p:cNvSpPr/>
          <p:nvPr/>
        </p:nvSpPr>
        <p:spPr>
          <a:xfrm>
            <a:off x="4105001" y="1755796"/>
            <a:ext cx="630741" cy="256556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AB4F474B-0AC5-4DA8-82E2-0EAF70B95804}"/>
              </a:ext>
            </a:extLst>
          </p:cNvPr>
          <p:cNvSpPr/>
          <p:nvPr/>
        </p:nvSpPr>
        <p:spPr>
          <a:xfrm>
            <a:off x="5408699" y="1757316"/>
            <a:ext cx="630741" cy="255591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F5F1B788-66A4-4158-B5DA-F7868CBCF461}"/>
              </a:ext>
            </a:extLst>
          </p:cNvPr>
          <p:cNvSpPr/>
          <p:nvPr/>
        </p:nvSpPr>
        <p:spPr>
          <a:xfrm>
            <a:off x="6059259" y="1757316"/>
            <a:ext cx="630741" cy="255591"/>
          </a:xfrm>
          <a:prstGeom prst="rect">
            <a:avLst/>
          </a:prstGeom>
          <a:solidFill>
            <a:srgbClr val="A46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8CE04ACF-8736-48F1-BE53-65E9CA228FD2}"/>
              </a:ext>
            </a:extLst>
          </p:cNvPr>
          <p:cNvSpPr/>
          <p:nvPr/>
        </p:nvSpPr>
        <p:spPr>
          <a:xfrm>
            <a:off x="3457759" y="1757316"/>
            <a:ext cx="630741" cy="255591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그림</a:t>
            </a:r>
          </a:p>
        </p:txBody>
      </p:sp>
    </p:spTree>
    <p:extLst>
      <p:ext uri="{BB962C8B-B14F-4D97-AF65-F5344CB8AC3E}">
        <p14:creationId xmlns:p14="http://schemas.microsoft.com/office/powerpoint/2010/main" val="567701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19C05B9E-640C-4277-A1D9-FDDF8AD56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98255"/>
            <a:ext cx="6576355" cy="4039630"/>
          </a:xfrm>
          <a:prstGeom prst="rect">
            <a:avLst/>
          </a:prstGeom>
        </p:spPr>
      </p:pic>
      <p:graphicFrame>
        <p:nvGraphicFramePr>
          <p:cNvPr id="4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575755"/>
              </p:ext>
            </p:extLst>
          </p:nvPr>
        </p:nvGraphicFramePr>
        <p:xfrm>
          <a:off x="6984268" y="692696"/>
          <a:ext cx="2086863" cy="35428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준비물 약물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예 약물 추가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처음부터 나타나지 않음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정답 칸 클릭 시 나타남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확인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4600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8" name="직사각형 47"/>
          <p:cNvSpPr/>
          <p:nvPr/>
        </p:nvSpPr>
        <p:spPr>
          <a:xfrm>
            <a:off x="-109827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126132" y="123965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suh_0501_06_0708_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0708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평행사변형의 넓이를 구해 볼까요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60657" y="2053149"/>
            <a:ext cx="21602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4605" y="208966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724127" y="4649348"/>
            <a:ext cx="978253" cy="290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614589" y="45398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283" y="938150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314012" y="2053149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755575" y="5935342"/>
            <a:ext cx="49685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5"/>
              </a:rPr>
              <a:t>https://cdata2.tsherpa.co.kr/tsherpa/MultiMedia/Flash/2020/curri/index.html?flashxmlnum=yuni4856&amp;classa=A8-C1-31-MM-MM-04-04-02-0-0-0-0&amp;classno=MM_31_04/suh_0301_03_0708/suh_0301_03_0708_201_1.html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58C9E268-0428-44E8-8FA5-82DE445165D6}"/>
              </a:ext>
            </a:extLst>
          </p:cNvPr>
          <p:cNvSpPr/>
          <p:nvPr/>
        </p:nvSpPr>
        <p:spPr>
          <a:xfrm>
            <a:off x="2604471" y="1407416"/>
            <a:ext cx="647435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xmlns="" id="{F0D9B239-E70F-4590-A413-0F6E0D02B64C}"/>
              </a:ext>
            </a:extLst>
          </p:cNvPr>
          <p:cNvSpPr/>
          <p:nvPr/>
        </p:nvSpPr>
        <p:spPr>
          <a:xfrm>
            <a:off x="2595938" y="123965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E49AD424-A3EC-46F1-B451-B6C54BD6092E}"/>
              </a:ext>
            </a:extLst>
          </p:cNvPr>
          <p:cNvGrpSpPr/>
          <p:nvPr/>
        </p:nvGrpSpPr>
        <p:grpSpPr>
          <a:xfrm>
            <a:off x="2808299" y="1458730"/>
            <a:ext cx="1090690" cy="380728"/>
            <a:chOff x="4299631" y="1525626"/>
            <a:chExt cx="1090690" cy="380728"/>
          </a:xfrm>
        </p:grpSpPr>
        <p:pic>
          <p:nvPicPr>
            <p:cNvPr id="27" name="Picture 38">
              <a:extLst>
                <a:ext uri="{FF2B5EF4-FFF2-40B4-BE49-F238E27FC236}">
                  <a16:creationId xmlns:a16="http://schemas.microsoft.com/office/drawing/2014/main" xmlns="" id="{573373C7-7EB5-42FF-905C-4D9E096C70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9631" y="1525626"/>
              <a:ext cx="1032702" cy="3554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1CD4DF0E-C3D6-4245-97C5-6EFB9648AE8B}"/>
                </a:ext>
              </a:extLst>
            </p:cNvPr>
            <p:cNvSpPr txBox="1"/>
            <p:nvPr/>
          </p:nvSpPr>
          <p:spPr>
            <a:xfrm>
              <a:off x="4455206" y="1598577"/>
              <a:ext cx="9351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rgbClr val="78727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준비물</a:t>
              </a:r>
              <a:r>
                <a:rPr lang="en-US" altLang="ko-KR" sz="1400" b="1" dirty="0">
                  <a:solidFill>
                    <a:srgbClr val="78727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13</a:t>
              </a:r>
              <a:endParaRPr lang="ko-KR" altLang="en-US" sz="1400" b="1" dirty="0">
                <a:solidFill>
                  <a:srgbClr val="7872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75276D23-87D5-429E-BD45-10CB061E8C54}"/>
              </a:ext>
            </a:extLst>
          </p:cNvPr>
          <p:cNvSpPr/>
          <p:nvPr/>
        </p:nvSpPr>
        <p:spPr>
          <a:xfrm>
            <a:off x="1761601" y="3481215"/>
            <a:ext cx="376762" cy="3620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34E4CA7F-ADB5-4885-8595-2E92DF8A9EDB}"/>
              </a:ext>
            </a:extLst>
          </p:cNvPr>
          <p:cNvSpPr/>
          <p:nvPr/>
        </p:nvSpPr>
        <p:spPr>
          <a:xfrm>
            <a:off x="1615549" y="351772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xmlns="" id="{C9173A3A-4451-41AC-A562-6B2A6CFE1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607" y="3518141"/>
            <a:ext cx="358808" cy="288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1717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8865861-08D9-4D17-ACEC-4A19DFEB7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98255"/>
            <a:ext cx="6576355" cy="4021904"/>
          </a:xfrm>
          <a:prstGeom prst="rect">
            <a:avLst/>
          </a:prstGeom>
        </p:spPr>
      </p:pic>
      <p:graphicFrame>
        <p:nvGraphicFramePr>
          <p:cNvPr id="4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372623"/>
              </p:ext>
            </p:extLst>
          </p:nvPr>
        </p:nvGraphicFramePr>
        <p:xfrm>
          <a:off x="6984268" y="692696"/>
          <a:ext cx="2086863" cy="488401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예 약물 추가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처음부터 나타나지 않음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정답 칸 클릭 시 나타남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캐릭터 및 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말풍선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 추가</a:t>
                      </a:r>
                      <a:endParaRPr lang="en-US" altLang="ko-KR" sz="1000" kern="1200" dirty="0">
                        <a:solidFill>
                          <a:srgbClr val="FF0000"/>
                        </a:solidFill>
                        <a:latin typeface="+mn-lt"/>
                        <a:ea typeface="나눔고딕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-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탭넘기면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 바로 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말풍선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,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캐릭터 나오도록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(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말줄임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 사용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x)</a:t>
                      </a:r>
                    </a:p>
                    <a:p>
                      <a:pPr marL="0" algn="l" defTabSz="914400" rtl="0" eaLnBrk="1" latinLnBrk="1" hangingPunct="1"/>
                      <a:endParaRPr lang="en-US" altLang="ko-KR" sz="1000" kern="1200" dirty="0">
                        <a:solidFill>
                          <a:srgbClr val="FF0000"/>
                        </a:solidFill>
                        <a:latin typeface="+mn-lt"/>
                        <a:ea typeface="나눔고딕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000" kern="1200" dirty="0">
                        <a:solidFill>
                          <a:srgbClr val="FF0000"/>
                        </a:solidFill>
                        <a:latin typeface="+mn-lt"/>
                        <a:ea typeface="나눔고딕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000" kern="1200" dirty="0">
                        <a:solidFill>
                          <a:srgbClr val="FF0000"/>
                        </a:solidFill>
                        <a:latin typeface="+mn-lt"/>
                        <a:ea typeface="나눔고딕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000" kern="1200" dirty="0">
                        <a:solidFill>
                          <a:srgbClr val="FF0000"/>
                        </a:solidFill>
                        <a:latin typeface="+mn-lt"/>
                        <a:ea typeface="나눔고딕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000" kern="1200" dirty="0">
                        <a:solidFill>
                          <a:srgbClr val="FF0000"/>
                        </a:solidFill>
                        <a:latin typeface="+mn-lt"/>
                        <a:ea typeface="나눔고딕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000" kern="1200" dirty="0">
                        <a:solidFill>
                          <a:srgbClr val="FF0000"/>
                        </a:solidFill>
                        <a:latin typeface="+mn-lt"/>
                        <a:ea typeface="나눔고딕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정답확인 버튼 디자인 수정</a:t>
                      </a:r>
                      <a:endParaRPr lang="en-US" altLang="ko-KR" sz="1000" kern="1200" dirty="0">
                        <a:solidFill>
                          <a:srgbClr val="FF0000"/>
                        </a:solidFill>
                        <a:latin typeface="+mn-lt"/>
                        <a:ea typeface="나눔고딕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정답 확인 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&gt; 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정답 가리기로 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토글됨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4600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8" name="직사각형 47"/>
          <p:cNvSpPr/>
          <p:nvPr/>
        </p:nvSpPr>
        <p:spPr>
          <a:xfrm>
            <a:off x="-109827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suh_0501_06_0708_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0708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평행사변형의 넓이를 구해 볼까요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60657" y="2053149"/>
            <a:ext cx="21602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4605" y="208966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724127" y="4649348"/>
            <a:ext cx="978253" cy="290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614589" y="45398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283" y="938150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314012" y="2053149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755575" y="5935342"/>
            <a:ext cx="49685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5"/>
              </a:rPr>
              <a:t>https://cdata2.tsherpa.co.kr/tsherpa/MultiMedia/Flash/2020/curri/index.html?flashxmlnum=yuni4856&amp;classa=A8-C1-31-MM-MM-04-04-02-0-0-0-0&amp;classno=MM_31_04/suh_0301_03_0708/suh_0301_03_0708_201_1.html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58C9E268-0428-44E8-8FA5-82DE445165D6}"/>
              </a:ext>
            </a:extLst>
          </p:cNvPr>
          <p:cNvSpPr/>
          <p:nvPr/>
        </p:nvSpPr>
        <p:spPr>
          <a:xfrm>
            <a:off x="2604471" y="1407416"/>
            <a:ext cx="647435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E49AD424-A3EC-46F1-B451-B6C54BD6092E}"/>
              </a:ext>
            </a:extLst>
          </p:cNvPr>
          <p:cNvGrpSpPr/>
          <p:nvPr/>
        </p:nvGrpSpPr>
        <p:grpSpPr>
          <a:xfrm>
            <a:off x="2808299" y="1458730"/>
            <a:ext cx="1090690" cy="380728"/>
            <a:chOff x="4299631" y="1525626"/>
            <a:chExt cx="1090690" cy="380728"/>
          </a:xfrm>
        </p:grpSpPr>
        <p:pic>
          <p:nvPicPr>
            <p:cNvPr id="27" name="Picture 38">
              <a:extLst>
                <a:ext uri="{FF2B5EF4-FFF2-40B4-BE49-F238E27FC236}">
                  <a16:creationId xmlns:a16="http://schemas.microsoft.com/office/drawing/2014/main" xmlns="" id="{573373C7-7EB5-42FF-905C-4D9E096C70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9631" y="1525626"/>
              <a:ext cx="1032702" cy="3554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1CD4DF0E-C3D6-4245-97C5-6EFB9648AE8B}"/>
                </a:ext>
              </a:extLst>
            </p:cNvPr>
            <p:cNvSpPr txBox="1"/>
            <p:nvPr/>
          </p:nvSpPr>
          <p:spPr>
            <a:xfrm>
              <a:off x="4455206" y="1598577"/>
              <a:ext cx="9351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rgbClr val="78727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준비물</a:t>
              </a:r>
              <a:r>
                <a:rPr lang="en-US" altLang="ko-KR" sz="1400" b="1" dirty="0">
                  <a:solidFill>
                    <a:srgbClr val="78727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13</a:t>
              </a:r>
              <a:endParaRPr lang="ko-KR" altLang="en-US" sz="1400" b="1" dirty="0">
                <a:solidFill>
                  <a:srgbClr val="7872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4BDDE82B-C230-4328-878F-7262AA626B28}"/>
              </a:ext>
            </a:extLst>
          </p:cNvPr>
          <p:cNvSpPr/>
          <p:nvPr/>
        </p:nvSpPr>
        <p:spPr>
          <a:xfrm>
            <a:off x="2017752" y="3446708"/>
            <a:ext cx="376762" cy="3620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E880747F-72E1-48B2-8713-BF9C794BCB55}"/>
              </a:ext>
            </a:extLst>
          </p:cNvPr>
          <p:cNvSpPr/>
          <p:nvPr/>
        </p:nvSpPr>
        <p:spPr>
          <a:xfrm>
            <a:off x="1871700" y="348322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xmlns="" id="{CE7A1451-904C-4C87-A99A-51A713159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758" y="3483634"/>
            <a:ext cx="358808" cy="288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말풍선: 모서리가 둥근 사각형 31">
            <a:extLst>
              <a:ext uri="{FF2B5EF4-FFF2-40B4-BE49-F238E27FC236}">
                <a16:creationId xmlns:a16="http://schemas.microsoft.com/office/drawing/2014/main" xmlns="" id="{5FA4A794-9000-428E-B731-49AEE20520C3}"/>
              </a:ext>
            </a:extLst>
          </p:cNvPr>
          <p:cNvSpPr/>
          <p:nvPr/>
        </p:nvSpPr>
        <p:spPr bwMode="auto">
          <a:xfrm>
            <a:off x="1515041" y="4615320"/>
            <a:ext cx="2325960" cy="938265"/>
          </a:xfrm>
          <a:prstGeom prst="wedgeRoundRectCallout">
            <a:avLst>
              <a:gd name="adj1" fmla="val -55846"/>
              <a:gd name="adj2" fmla="val 22899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DB3A3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넓이를 구할 수 있는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도형을 떠올려 보세요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xmlns="" id="{035447D0-9565-45A6-87E1-B9439574AE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967" y="4508186"/>
            <a:ext cx="872304" cy="1107155"/>
          </a:xfrm>
          <a:prstGeom prst="rect">
            <a:avLst/>
          </a:prstGeom>
        </p:spPr>
      </p:pic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C07A658E-E814-4A6D-9BCF-B86706D321AE}"/>
              </a:ext>
            </a:extLst>
          </p:cNvPr>
          <p:cNvSpPr/>
          <p:nvPr/>
        </p:nvSpPr>
        <p:spPr>
          <a:xfrm>
            <a:off x="305765" y="468233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318ADD8D-BCB3-41E5-A58C-B77A3345E0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0312" y="3483221"/>
            <a:ext cx="571894" cy="72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981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099084D-CD0C-43B4-AAAA-6071B7F00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98255"/>
            <a:ext cx="6576355" cy="4037555"/>
          </a:xfrm>
          <a:prstGeom prst="rect">
            <a:avLst/>
          </a:prstGeom>
        </p:spPr>
      </p:pic>
      <p:graphicFrame>
        <p:nvGraphicFramePr>
          <p:cNvPr id="4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679843"/>
              </p:ext>
            </p:extLst>
          </p:nvPr>
        </p:nvGraphicFramePr>
        <p:xfrm>
          <a:off x="6984268" y="692696"/>
          <a:ext cx="2086863" cy="348193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예 약물 디자인 수정</a:t>
                      </a:r>
                      <a:endParaRPr lang="en-US" altLang="ko-KR" sz="1000" kern="12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확인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4600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8" name="직사각형 47"/>
          <p:cNvSpPr/>
          <p:nvPr/>
        </p:nvSpPr>
        <p:spPr>
          <a:xfrm>
            <a:off x="-109827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suh_0501_06_0708_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0708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평행사변형의 넓이를 구해 볼까요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60657" y="2053149"/>
            <a:ext cx="21602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4605" y="208966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724127" y="4649348"/>
            <a:ext cx="978253" cy="290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614589" y="45398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283" y="938150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314012" y="2053149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755575" y="5935342"/>
            <a:ext cx="49685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5"/>
              </a:rPr>
              <a:t>https://cdata2.tsherpa.co.kr/tsherpa/MultiMedia/Flash/2020/curri/index.html?flashxmlnum=yuni4856&amp;classa=A8-C1-31-MM-MM-04-04-02-0-0-0-0&amp;classno=MM_31_04/suh_0301_03_0708/suh_0301_03_0708_201_1.html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58C9E268-0428-44E8-8FA5-82DE445165D6}"/>
              </a:ext>
            </a:extLst>
          </p:cNvPr>
          <p:cNvSpPr/>
          <p:nvPr/>
        </p:nvSpPr>
        <p:spPr>
          <a:xfrm>
            <a:off x="2604471" y="1407416"/>
            <a:ext cx="647435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E49AD424-A3EC-46F1-B451-B6C54BD6092E}"/>
              </a:ext>
            </a:extLst>
          </p:cNvPr>
          <p:cNvGrpSpPr/>
          <p:nvPr/>
        </p:nvGrpSpPr>
        <p:grpSpPr>
          <a:xfrm>
            <a:off x="2808299" y="1458730"/>
            <a:ext cx="1090690" cy="380728"/>
            <a:chOff x="4299631" y="1525626"/>
            <a:chExt cx="1090690" cy="380728"/>
          </a:xfrm>
        </p:grpSpPr>
        <p:pic>
          <p:nvPicPr>
            <p:cNvPr id="27" name="Picture 38">
              <a:extLst>
                <a:ext uri="{FF2B5EF4-FFF2-40B4-BE49-F238E27FC236}">
                  <a16:creationId xmlns:a16="http://schemas.microsoft.com/office/drawing/2014/main" xmlns="" id="{573373C7-7EB5-42FF-905C-4D9E096C70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9631" y="1525626"/>
              <a:ext cx="1032702" cy="3554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1CD4DF0E-C3D6-4245-97C5-6EFB9648AE8B}"/>
                </a:ext>
              </a:extLst>
            </p:cNvPr>
            <p:cNvSpPr txBox="1"/>
            <p:nvPr/>
          </p:nvSpPr>
          <p:spPr>
            <a:xfrm>
              <a:off x="4455206" y="1598577"/>
              <a:ext cx="9351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rgbClr val="78727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준비물</a:t>
              </a:r>
              <a:r>
                <a:rPr lang="en-US" altLang="ko-KR" sz="1400" b="1" dirty="0">
                  <a:solidFill>
                    <a:srgbClr val="78727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13</a:t>
              </a:r>
              <a:endParaRPr lang="ko-KR" altLang="en-US" sz="1400" b="1" dirty="0">
                <a:solidFill>
                  <a:srgbClr val="7872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4BDDE82B-C230-4328-878F-7262AA626B28}"/>
              </a:ext>
            </a:extLst>
          </p:cNvPr>
          <p:cNvSpPr/>
          <p:nvPr/>
        </p:nvSpPr>
        <p:spPr>
          <a:xfrm>
            <a:off x="613596" y="2492387"/>
            <a:ext cx="376762" cy="3620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E880747F-72E1-48B2-8713-BF9C794BCB55}"/>
              </a:ext>
            </a:extLst>
          </p:cNvPr>
          <p:cNvSpPr/>
          <p:nvPr/>
        </p:nvSpPr>
        <p:spPr>
          <a:xfrm>
            <a:off x="467544" y="252890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xmlns="" id="{CE7A1451-904C-4C87-A99A-51A713159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02" y="2529313"/>
            <a:ext cx="358808" cy="288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4064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5F88D64-2FCB-4CC4-86DC-2932EE514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98255"/>
            <a:ext cx="6576355" cy="4040673"/>
          </a:xfrm>
          <a:prstGeom prst="rect">
            <a:avLst/>
          </a:prstGeom>
        </p:spPr>
      </p:pic>
      <p:graphicFrame>
        <p:nvGraphicFramePr>
          <p:cNvPr id="4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346182"/>
              </p:ext>
            </p:extLst>
          </p:nvPr>
        </p:nvGraphicFramePr>
        <p:xfrm>
          <a:off x="6984268" y="692696"/>
          <a:ext cx="2086863" cy="348193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확인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4600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8" name="직사각형 47"/>
          <p:cNvSpPr/>
          <p:nvPr/>
        </p:nvSpPr>
        <p:spPr>
          <a:xfrm>
            <a:off x="-109827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suh_0501_06_0708_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0708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평행사변형의 넓이를 구해 볼까요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60657" y="2053149"/>
            <a:ext cx="21602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4605" y="208966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724127" y="4649348"/>
            <a:ext cx="978253" cy="290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614589" y="45398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283" y="938150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314012" y="2053149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755575" y="5935342"/>
            <a:ext cx="49685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5"/>
              </a:rPr>
              <a:t>https://cdata2.tsherpa.co.kr/tsherpa/MultiMedia/Flash/2020/curri/index.html?flashxmlnum=yuni4856&amp;classa=A8-C1-31-MM-MM-04-04-02-0-0-0-0&amp;classno=MM_31_04/suh_0301_03_0708/suh_0301_03_0708_201_1.html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58C9E268-0428-44E8-8FA5-82DE445165D6}"/>
              </a:ext>
            </a:extLst>
          </p:cNvPr>
          <p:cNvSpPr/>
          <p:nvPr/>
        </p:nvSpPr>
        <p:spPr>
          <a:xfrm>
            <a:off x="2604471" y="1407416"/>
            <a:ext cx="647435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E49AD424-A3EC-46F1-B451-B6C54BD6092E}"/>
              </a:ext>
            </a:extLst>
          </p:cNvPr>
          <p:cNvGrpSpPr/>
          <p:nvPr/>
        </p:nvGrpSpPr>
        <p:grpSpPr>
          <a:xfrm>
            <a:off x="2808299" y="1458730"/>
            <a:ext cx="1090690" cy="380728"/>
            <a:chOff x="4299631" y="1525626"/>
            <a:chExt cx="1090690" cy="380728"/>
          </a:xfrm>
        </p:grpSpPr>
        <p:pic>
          <p:nvPicPr>
            <p:cNvPr id="27" name="Picture 38">
              <a:extLst>
                <a:ext uri="{FF2B5EF4-FFF2-40B4-BE49-F238E27FC236}">
                  <a16:creationId xmlns:a16="http://schemas.microsoft.com/office/drawing/2014/main" xmlns="" id="{573373C7-7EB5-42FF-905C-4D9E096C70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9631" y="1525626"/>
              <a:ext cx="1032702" cy="3554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1CD4DF0E-C3D6-4245-97C5-6EFB9648AE8B}"/>
                </a:ext>
              </a:extLst>
            </p:cNvPr>
            <p:cNvSpPr txBox="1"/>
            <p:nvPr/>
          </p:nvSpPr>
          <p:spPr>
            <a:xfrm>
              <a:off x="4455206" y="1598577"/>
              <a:ext cx="9351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rgbClr val="78727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준비물</a:t>
              </a:r>
              <a:r>
                <a:rPr lang="en-US" altLang="ko-KR" sz="1400" b="1" dirty="0">
                  <a:solidFill>
                    <a:srgbClr val="78727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13</a:t>
              </a:r>
              <a:endParaRPr lang="ko-KR" altLang="en-US" sz="1400" b="1" dirty="0">
                <a:solidFill>
                  <a:srgbClr val="7872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1507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476EA53-7C28-4E51-901C-7AB24AB72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98255"/>
            <a:ext cx="6576355" cy="4025692"/>
          </a:xfrm>
          <a:prstGeom prst="rect">
            <a:avLst/>
          </a:prstGeom>
        </p:spPr>
      </p:pic>
      <p:graphicFrame>
        <p:nvGraphicFramePr>
          <p:cNvPr id="42" name="Group 56"/>
          <p:cNvGraphicFramePr>
            <a:graphicFrameLocks noGrp="1"/>
          </p:cNvGraphicFramePr>
          <p:nvPr>
            <p:extLst/>
          </p:nvPr>
        </p:nvGraphicFramePr>
        <p:xfrm>
          <a:off x="6984268" y="692696"/>
          <a:ext cx="2086863" cy="348193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예 약물 디자인 수정</a:t>
                      </a:r>
                      <a:endParaRPr lang="en-US" altLang="ko-KR" sz="1000" kern="12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확인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4600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8" name="직사각형 47"/>
          <p:cNvSpPr/>
          <p:nvPr/>
        </p:nvSpPr>
        <p:spPr>
          <a:xfrm>
            <a:off x="-109827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suh_0501_06_0708_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0708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평행사변형의 넓이를 구해 볼까요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60657" y="2053149"/>
            <a:ext cx="21602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4605" y="208966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724127" y="4649348"/>
            <a:ext cx="978253" cy="290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614589" y="45398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283" y="938150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314012" y="2053149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755575" y="5935342"/>
            <a:ext cx="49685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5"/>
              </a:rPr>
              <a:t>https://cdata2.tsherpa.co.kr/tsherpa/MultiMedia/Flash/2020/curri/index.html?flashxmlnum=yuni4856&amp;classa=A8-C1-31-MM-MM-04-04-02-0-0-0-0&amp;classno=MM_31_04/suh_0301_03_0708/suh_0301_03_0708_201_1.html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58C9E268-0428-44E8-8FA5-82DE445165D6}"/>
              </a:ext>
            </a:extLst>
          </p:cNvPr>
          <p:cNvSpPr/>
          <p:nvPr/>
        </p:nvSpPr>
        <p:spPr>
          <a:xfrm>
            <a:off x="2604471" y="1407416"/>
            <a:ext cx="647435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E49AD424-A3EC-46F1-B451-B6C54BD6092E}"/>
              </a:ext>
            </a:extLst>
          </p:cNvPr>
          <p:cNvGrpSpPr/>
          <p:nvPr/>
        </p:nvGrpSpPr>
        <p:grpSpPr>
          <a:xfrm>
            <a:off x="2808299" y="1458730"/>
            <a:ext cx="1090690" cy="380728"/>
            <a:chOff x="4299631" y="1525626"/>
            <a:chExt cx="1090690" cy="380728"/>
          </a:xfrm>
        </p:grpSpPr>
        <p:pic>
          <p:nvPicPr>
            <p:cNvPr id="27" name="Picture 38">
              <a:extLst>
                <a:ext uri="{FF2B5EF4-FFF2-40B4-BE49-F238E27FC236}">
                  <a16:creationId xmlns:a16="http://schemas.microsoft.com/office/drawing/2014/main" xmlns="" id="{573373C7-7EB5-42FF-905C-4D9E096C70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9631" y="1525626"/>
              <a:ext cx="1032702" cy="3554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1CD4DF0E-C3D6-4245-97C5-6EFB9648AE8B}"/>
                </a:ext>
              </a:extLst>
            </p:cNvPr>
            <p:cNvSpPr txBox="1"/>
            <p:nvPr/>
          </p:nvSpPr>
          <p:spPr>
            <a:xfrm>
              <a:off x="4455206" y="1598577"/>
              <a:ext cx="9351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rgbClr val="78727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준비물</a:t>
              </a:r>
              <a:r>
                <a:rPr lang="en-US" altLang="ko-KR" sz="1400" b="1" dirty="0">
                  <a:solidFill>
                    <a:srgbClr val="78727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13</a:t>
              </a:r>
              <a:endParaRPr lang="ko-KR" altLang="en-US" sz="1400" b="1" dirty="0">
                <a:solidFill>
                  <a:srgbClr val="7872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4BDDE82B-C230-4328-878F-7262AA626B28}"/>
              </a:ext>
            </a:extLst>
          </p:cNvPr>
          <p:cNvSpPr/>
          <p:nvPr/>
        </p:nvSpPr>
        <p:spPr>
          <a:xfrm>
            <a:off x="1755304" y="2492387"/>
            <a:ext cx="376762" cy="3620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E880747F-72E1-48B2-8713-BF9C794BCB55}"/>
              </a:ext>
            </a:extLst>
          </p:cNvPr>
          <p:cNvSpPr/>
          <p:nvPr/>
        </p:nvSpPr>
        <p:spPr>
          <a:xfrm>
            <a:off x="1609252" y="252890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xmlns="" id="{CE7A1451-904C-4C87-A99A-51A713159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310" y="2529313"/>
            <a:ext cx="358808" cy="288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9244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737599"/>
              </p:ext>
            </p:extLst>
          </p:nvPr>
        </p:nvGraphicFramePr>
        <p:xfrm>
          <a:off x="153927" y="240600"/>
          <a:ext cx="8836146" cy="4906164"/>
        </p:xfrm>
        <a:graphic>
          <a:graphicData uri="http://schemas.openxmlformats.org/drawingml/2006/table">
            <a:tbl>
              <a:tblPr/>
              <a:tblGrid>
                <a:gridCol w="55419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003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5723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4129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5509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279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941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282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생각 열기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] 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그림 살펴보기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122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80~83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suh_0501_06_0708_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101_1.html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282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이번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suh_0501_06_0708_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102_1.html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282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활동 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1] 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평행사변형의 구성 요소 알아보기 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1/2)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122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80~83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suh_0501_06_0708_201_1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282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활동 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1] 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평행사변형의 구성 요소 알아보기 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2/2)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123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80~83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suh_0501_06_0708_201_2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32146218"/>
                  </a:ext>
                </a:extLst>
              </a:tr>
              <a:tr h="37282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활동 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2] </a:t>
                      </a: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 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㎠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를 이용하여 평행사변형의 넓이 구하는 방법 알아 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123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80~83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suh_0501_06_0708_202_1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282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활동 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3] 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평행사변형을 다른 도형으로 바꾸어 넓이 구하는 방법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124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80~83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suh_0501_06_0708_203_1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282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활동 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4] 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넓이를 구하는 방법을 이용하여 문제 풀어 보기 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125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80~83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suh_0501_06_0708_204_1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336125813"/>
                  </a:ext>
                </a:extLst>
              </a:tr>
              <a:tr h="37282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활동 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5] 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밑변의 길이와 높이가 같은 평행사변형의 넓이 비교하기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125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80~83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suh_0501_06_0708_205_1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68920395"/>
                  </a:ext>
                </a:extLst>
              </a:tr>
              <a:tr h="36204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 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suh_0501_06_0708_3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282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suh_0501_06_0708_3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282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 가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suh_0501_06_0708_401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282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5177DF5-CD37-4AC1-AFA4-3D77387A3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98255"/>
            <a:ext cx="6576355" cy="4047688"/>
          </a:xfrm>
          <a:prstGeom prst="rect">
            <a:avLst/>
          </a:prstGeom>
        </p:spPr>
      </p:pic>
      <p:graphicFrame>
        <p:nvGraphicFramePr>
          <p:cNvPr id="4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212158"/>
              </p:ext>
            </p:extLst>
          </p:nvPr>
        </p:nvGraphicFramePr>
        <p:xfrm>
          <a:off x="6984268" y="692696"/>
          <a:ext cx="2086863" cy="32380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식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답 약물 디자인 수정</a:t>
                      </a:r>
                      <a:endParaRPr lang="en-US" altLang="ko-KR" sz="1000" kern="12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확인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4600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8" name="직사각형 47"/>
          <p:cNvSpPr/>
          <p:nvPr/>
        </p:nvSpPr>
        <p:spPr>
          <a:xfrm>
            <a:off x="-109827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126132" y="123965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suh_0501_06_0708_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0708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평행사변형의 넓이를 구해 볼까요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60657" y="1703005"/>
            <a:ext cx="21602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4605" y="173951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724127" y="4649348"/>
            <a:ext cx="978253" cy="290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614589" y="45398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283" y="938150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314012" y="1703005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755575" y="5935342"/>
            <a:ext cx="49685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5"/>
              </a:rPr>
              <a:t>https://cdata2.tsherpa.co.kr/tsherpa/MultiMedia/Flash/2020/curri/index.html?flashxmlnum=yuni4856&amp;classa=A8-C1-31-MM-MM-04-04-02-0-0-0-0&amp;classno=MM_31_04/suh_0301_03_0708/suh_0301_03_0708_201_1.html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DBF0CA9A-D688-47D4-8D03-27C7623FB6A6}"/>
              </a:ext>
            </a:extLst>
          </p:cNvPr>
          <p:cNvSpPr/>
          <p:nvPr/>
        </p:nvSpPr>
        <p:spPr>
          <a:xfrm>
            <a:off x="1114262" y="3625597"/>
            <a:ext cx="468052" cy="10237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xmlns="" id="{861FBA32-0E94-4F9E-B32E-8DCC0030CAA9}"/>
              </a:ext>
            </a:extLst>
          </p:cNvPr>
          <p:cNvSpPr/>
          <p:nvPr/>
        </p:nvSpPr>
        <p:spPr>
          <a:xfrm>
            <a:off x="1003060" y="365270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68868D7A-3C6A-4FE5-9D2E-9AEA9F80E33B}"/>
              </a:ext>
            </a:extLst>
          </p:cNvPr>
          <p:cNvSpPr/>
          <p:nvPr/>
        </p:nvSpPr>
        <p:spPr>
          <a:xfrm>
            <a:off x="3828724" y="3625597"/>
            <a:ext cx="468052" cy="10237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xmlns="" id="{B285028E-C322-4EE8-9E23-61BD995FCF97}"/>
              </a:ext>
            </a:extLst>
          </p:cNvPr>
          <p:cNvSpPr/>
          <p:nvPr/>
        </p:nvSpPr>
        <p:spPr>
          <a:xfrm>
            <a:off x="3717522" y="365270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6" name="Picture 3">
            <a:extLst>
              <a:ext uri="{FF2B5EF4-FFF2-40B4-BE49-F238E27FC236}">
                <a16:creationId xmlns:a16="http://schemas.microsoft.com/office/drawing/2014/main" xmlns="" id="{EAB6E949-B708-40D9-B06B-4408AF65E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194" y="3716389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4">
            <a:extLst>
              <a:ext uri="{FF2B5EF4-FFF2-40B4-BE49-F238E27FC236}">
                <a16:creationId xmlns:a16="http://schemas.microsoft.com/office/drawing/2014/main" xmlns="" id="{C8037CC1-0C64-4AFE-B93F-F68528947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194" y="4205051"/>
            <a:ext cx="457013" cy="3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">
            <a:extLst>
              <a:ext uri="{FF2B5EF4-FFF2-40B4-BE49-F238E27FC236}">
                <a16:creationId xmlns:a16="http://schemas.microsoft.com/office/drawing/2014/main" xmlns="" id="{ECD482E9-5AC9-4939-B53B-AD59B5E02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617" y="3716389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4">
            <a:extLst>
              <a:ext uri="{FF2B5EF4-FFF2-40B4-BE49-F238E27FC236}">
                <a16:creationId xmlns:a16="http://schemas.microsoft.com/office/drawing/2014/main" xmlns="" id="{1F297FDB-80B0-4AC2-8D2F-846CDD81D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617" y="4205051"/>
            <a:ext cx="457013" cy="3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5354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3DEBC2B6-C4BB-41BC-A8E0-60678552E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98255"/>
            <a:ext cx="6576355" cy="4032284"/>
          </a:xfrm>
          <a:prstGeom prst="rect">
            <a:avLst/>
          </a:prstGeom>
        </p:spPr>
      </p:pic>
      <p:graphicFrame>
        <p:nvGraphicFramePr>
          <p:cNvPr id="4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722462"/>
              </p:ext>
            </p:extLst>
          </p:nvPr>
        </p:nvGraphicFramePr>
        <p:xfrm>
          <a:off x="6984268" y="692696"/>
          <a:ext cx="2086863" cy="32380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확인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12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4600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8" name="직사각형 47"/>
          <p:cNvSpPr/>
          <p:nvPr/>
        </p:nvSpPr>
        <p:spPr>
          <a:xfrm>
            <a:off x="-109827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suh_0501_06_0708_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0708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평행사변형의 넓이를 구해 볼까요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60657" y="1703005"/>
            <a:ext cx="21602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4605" y="173951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724127" y="4649348"/>
            <a:ext cx="978253" cy="290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614589" y="45398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283" y="938150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314012" y="1703005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755575" y="5935342"/>
            <a:ext cx="49685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5"/>
              </a:rPr>
              <a:t>https://cdata2.tsherpa.co.kr/tsherpa/MultiMedia/Flash/2020/curri/index.html?flashxmlnum=yuni4856&amp;classa=A8-C1-31-MM-MM-04-04-02-0-0-0-0&amp;classno=MM_31_04/suh_0301_03_0708/suh_0301_03_0708_201_1.html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374140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A6AA5A65-FB88-436B-A115-D82231ACD9AE}"/>
              </a:ext>
            </a:extLst>
          </p:cNvPr>
          <p:cNvSpPr/>
          <p:nvPr/>
        </p:nvSpPr>
        <p:spPr>
          <a:xfrm>
            <a:off x="65312" y="692695"/>
            <a:ext cx="6918956" cy="7228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07D1C35E-6728-429A-AB46-B12F04B8477A}"/>
              </a:ext>
            </a:extLst>
          </p:cNvPr>
          <p:cNvSpPr txBox="1"/>
          <p:nvPr/>
        </p:nvSpPr>
        <p:spPr>
          <a:xfrm>
            <a:off x="389042" y="686262"/>
            <a:ext cx="6621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밑변의 길이와 높이가 각각 같은 평행사변형의 넓이를 비교해 봅시다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xmlns="" id="{7B5D433B-636D-4183-B9BD-8DD9EAAFD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305" y="786431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51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그림은 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그림 그대로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4" name="Picture 6">
            <a:extLst>
              <a:ext uri="{FF2B5EF4-FFF2-40B4-BE49-F238E27FC236}">
                <a16:creationId xmlns:a16="http://schemas.microsoft.com/office/drawing/2014/main" xmlns="" id="{C56BB8E9-97D4-4104-8864-DC03DB277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651" y="5402257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타원 55"/>
          <p:cNvSpPr/>
          <p:nvPr/>
        </p:nvSpPr>
        <p:spPr>
          <a:xfrm>
            <a:off x="5397738" y="122637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7">
            <a:extLst>
              <a:ext uri="{FF2B5EF4-FFF2-40B4-BE49-F238E27FC236}">
                <a16:creationId xmlns:a16="http://schemas.microsoft.com/office/drawing/2014/main" xmlns="" id="{0E1BC233-DF45-4E9A-8249-4A6D9D6C6B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38" name="TextBox 8">
            <a:extLst>
              <a:ext uri="{FF2B5EF4-FFF2-40B4-BE49-F238E27FC236}">
                <a16:creationId xmlns:a16="http://schemas.microsoft.com/office/drawing/2014/main" xmlns="" id="{B8359210-7396-46EC-9EA3-3EBC25F9B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39" name="직사각형 21">
            <a:extLst>
              <a:ext uri="{FF2B5EF4-FFF2-40B4-BE49-F238E27FC236}">
                <a16:creationId xmlns:a16="http://schemas.microsoft.com/office/drawing/2014/main" xmlns="" id="{2E338223-64AF-438C-A11C-FB2A06390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suh_0501_06_0708_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205_1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>
            <a:extLst>
              <a:ext uri="{FF2B5EF4-FFF2-40B4-BE49-F238E27FC236}">
                <a16:creationId xmlns:a16="http://schemas.microsoft.com/office/drawing/2014/main" xmlns="" id="{2ECF22F4-A4E7-4E1C-8705-1A9D43DED5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0708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평행사변형의 넓이를 구해 볼까요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5F3326C7-61A9-4899-BF6D-C67ECAFAAC43}"/>
              </a:ext>
            </a:extLst>
          </p:cNvPr>
          <p:cNvSpPr/>
          <p:nvPr/>
        </p:nvSpPr>
        <p:spPr>
          <a:xfrm>
            <a:off x="6353527" y="1148193"/>
            <a:ext cx="630741" cy="255591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DC4895AB-374F-42AC-81E9-D12D6671C28F}"/>
              </a:ext>
            </a:extLst>
          </p:cNvPr>
          <p:cNvSpPr/>
          <p:nvPr/>
        </p:nvSpPr>
        <p:spPr>
          <a:xfrm>
            <a:off x="5702967" y="1148194"/>
            <a:ext cx="630741" cy="256556"/>
          </a:xfrm>
          <a:prstGeom prst="rect">
            <a:avLst/>
          </a:prstGeom>
          <a:solidFill>
            <a:srgbClr val="AE7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xmlns="" id="{2680924D-C22C-43E5-907D-71E44C0446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546173"/>
              </p:ext>
            </p:extLst>
          </p:nvPr>
        </p:nvGraphicFramePr>
        <p:xfrm>
          <a:off x="697419" y="3814095"/>
          <a:ext cx="5744871" cy="81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4871">
                  <a:extLst>
                    <a:ext uri="{9D8B030D-6E8A-4147-A177-3AD203B41FA5}">
                      <a16:colId xmlns:a16="http://schemas.microsoft.com/office/drawing/2014/main" xmlns="" val="320597661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787874334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239844009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208381753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28211752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평행사변형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6B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6B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6B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6B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6B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6365481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9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넓이</a:t>
                      </a:r>
                      <a:r>
                        <a:rPr kumimoji="0" lang="en-US" altLang="ko-KR" sz="19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9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㎠</a:t>
                      </a:r>
                      <a:r>
                        <a:rPr kumimoji="0" lang="en-US" altLang="ko-KR" sz="19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ko-KR" altLang="en-US" sz="1900" b="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08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96726361"/>
                  </a:ext>
                </a:extLst>
              </a:tr>
            </a:tbl>
          </a:graphicData>
        </a:graphic>
      </p:graphicFrame>
      <p:sp>
        <p:nvSpPr>
          <p:cNvPr id="58" name="TextBox 43">
            <a:extLst>
              <a:ext uri="{FF2B5EF4-FFF2-40B4-BE49-F238E27FC236}">
                <a16:creationId xmlns:a16="http://schemas.microsoft.com/office/drawing/2014/main" xmlns="" id="{3633E28D-8AD2-4B20-AC57-F112A6F03496}"/>
              </a:ext>
            </a:extLst>
          </p:cNvPr>
          <p:cNvSpPr txBox="1"/>
          <p:nvPr/>
        </p:nvSpPr>
        <p:spPr>
          <a:xfrm>
            <a:off x="2375756" y="4203750"/>
            <a:ext cx="546600" cy="3439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</a:p>
        </p:txBody>
      </p:sp>
      <p:pic>
        <p:nvPicPr>
          <p:cNvPr id="61" name="Picture 4">
            <a:extLst>
              <a:ext uri="{FF2B5EF4-FFF2-40B4-BE49-F238E27FC236}">
                <a16:creationId xmlns:a16="http://schemas.microsoft.com/office/drawing/2014/main" xmlns="" id="{20D53769-888E-4B9F-9B7E-FD70653FB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423841"/>
            <a:ext cx="180020" cy="180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2" name="TextBox 43">
            <a:extLst>
              <a:ext uri="{FF2B5EF4-FFF2-40B4-BE49-F238E27FC236}">
                <a16:creationId xmlns:a16="http://schemas.microsoft.com/office/drawing/2014/main" xmlns="" id="{9CB8086B-E67B-4464-8DF9-98B7B9013A6A}"/>
              </a:ext>
            </a:extLst>
          </p:cNvPr>
          <p:cNvSpPr txBox="1"/>
          <p:nvPr/>
        </p:nvSpPr>
        <p:spPr>
          <a:xfrm>
            <a:off x="3491881" y="4203750"/>
            <a:ext cx="546600" cy="3439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</a:p>
        </p:txBody>
      </p:sp>
      <p:pic>
        <p:nvPicPr>
          <p:cNvPr id="76" name="Picture 4">
            <a:extLst>
              <a:ext uri="{FF2B5EF4-FFF2-40B4-BE49-F238E27FC236}">
                <a16:creationId xmlns:a16="http://schemas.microsoft.com/office/drawing/2014/main" xmlns="" id="{E044945D-7185-423D-9155-C53619DAB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933" y="4423841"/>
            <a:ext cx="180020" cy="180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" name="TextBox 43">
            <a:extLst>
              <a:ext uri="{FF2B5EF4-FFF2-40B4-BE49-F238E27FC236}">
                <a16:creationId xmlns:a16="http://schemas.microsoft.com/office/drawing/2014/main" xmlns="" id="{9D2BF711-2D3B-4890-8D96-F2A430EFCF6E}"/>
              </a:ext>
            </a:extLst>
          </p:cNvPr>
          <p:cNvSpPr txBox="1"/>
          <p:nvPr/>
        </p:nvSpPr>
        <p:spPr>
          <a:xfrm>
            <a:off x="4535996" y="4203750"/>
            <a:ext cx="546600" cy="3439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</a:p>
        </p:txBody>
      </p:sp>
      <p:pic>
        <p:nvPicPr>
          <p:cNvPr id="88" name="Picture 4">
            <a:extLst>
              <a:ext uri="{FF2B5EF4-FFF2-40B4-BE49-F238E27FC236}">
                <a16:creationId xmlns:a16="http://schemas.microsoft.com/office/drawing/2014/main" xmlns="" id="{9B11F758-A352-40E2-ADF8-A8C401D5C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423841"/>
            <a:ext cx="180020" cy="180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" name="TextBox 43">
            <a:extLst>
              <a:ext uri="{FF2B5EF4-FFF2-40B4-BE49-F238E27FC236}">
                <a16:creationId xmlns:a16="http://schemas.microsoft.com/office/drawing/2014/main" xmlns="" id="{F626228E-8771-45A3-8649-5ABB9C52A8D6}"/>
              </a:ext>
            </a:extLst>
          </p:cNvPr>
          <p:cNvSpPr txBox="1"/>
          <p:nvPr/>
        </p:nvSpPr>
        <p:spPr>
          <a:xfrm>
            <a:off x="302614" y="1446919"/>
            <a:ext cx="668165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평행사변형의 넓이를 구해 보세요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xmlns="" id="{BA45E58B-FB4A-4C04-AB17-3E8EDD3E1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70" y="156578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565AD14F-913E-4988-910C-C4C3BE212F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156" y="1971598"/>
            <a:ext cx="5767134" cy="1586681"/>
          </a:xfrm>
          <a:prstGeom prst="rect">
            <a:avLst/>
          </a:prstGeom>
        </p:spPr>
      </p:pic>
      <p:sp>
        <p:nvSpPr>
          <p:cNvPr id="91" name="타원 90">
            <a:extLst>
              <a:ext uri="{FF2B5EF4-FFF2-40B4-BE49-F238E27FC236}">
                <a16:creationId xmlns:a16="http://schemas.microsoft.com/office/drawing/2014/main" xmlns="" id="{15903AB0-AE62-4CC1-AFD9-4292F2192094}"/>
              </a:ext>
            </a:extLst>
          </p:cNvPr>
          <p:cNvSpPr/>
          <p:nvPr/>
        </p:nvSpPr>
        <p:spPr>
          <a:xfrm>
            <a:off x="427619" y="250426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43">
            <a:extLst>
              <a:ext uri="{FF2B5EF4-FFF2-40B4-BE49-F238E27FC236}">
                <a16:creationId xmlns:a16="http://schemas.microsoft.com/office/drawing/2014/main" xmlns="" id="{305C2BC7-246E-421E-AC66-543075BDE42C}"/>
              </a:ext>
            </a:extLst>
          </p:cNvPr>
          <p:cNvSpPr txBox="1"/>
          <p:nvPr/>
        </p:nvSpPr>
        <p:spPr>
          <a:xfrm>
            <a:off x="5652120" y="4203750"/>
            <a:ext cx="546600" cy="3439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</a:p>
        </p:txBody>
      </p:sp>
      <p:pic>
        <p:nvPicPr>
          <p:cNvPr id="54" name="Picture 4">
            <a:extLst>
              <a:ext uri="{FF2B5EF4-FFF2-40B4-BE49-F238E27FC236}">
                <a16:creationId xmlns:a16="http://schemas.microsoft.com/office/drawing/2014/main" xmlns="" id="{A067187B-A36D-4EDA-88E8-DDE7D3A9C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172" y="4423841"/>
            <a:ext cx="180020" cy="180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타원 56">
            <a:extLst>
              <a:ext uri="{FF2B5EF4-FFF2-40B4-BE49-F238E27FC236}">
                <a16:creationId xmlns:a16="http://schemas.microsoft.com/office/drawing/2014/main" xmlns="" id="{2A509304-0643-475F-830F-C87EF6B6016F}"/>
              </a:ext>
            </a:extLst>
          </p:cNvPr>
          <p:cNvSpPr/>
          <p:nvPr/>
        </p:nvSpPr>
        <p:spPr>
          <a:xfrm>
            <a:off x="5777150" y="527207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91417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A6AA5A65-FB88-436B-A115-D82231ACD9AE}"/>
              </a:ext>
            </a:extLst>
          </p:cNvPr>
          <p:cNvSpPr/>
          <p:nvPr/>
        </p:nvSpPr>
        <p:spPr>
          <a:xfrm>
            <a:off x="65312" y="692695"/>
            <a:ext cx="6918956" cy="7228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07D1C35E-6728-429A-AB46-B12F04B8477A}"/>
              </a:ext>
            </a:extLst>
          </p:cNvPr>
          <p:cNvSpPr txBox="1"/>
          <p:nvPr/>
        </p:nvSpPr>
        <p:spPr>
          <a:xfrm>
            <a:off x="389042" y="686262"/>
            <a:ext cx="6621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밑변의 길이와 높이가 각각 같은 평행사변형의 넓이를 비교해 봅시다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xmlns="" id="{7B5D433B-636D-4183-B9BD-8DD9EAAFD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305" y="786431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51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그림은 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그림 그대로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4" name="Picture 6">
            <a:extLst>
              <a:ext uri="{FF2B5EF4-FFF2-40B4-BE49-F238E27FC236}">
                <a16:creationId xmlns:a16="http://schemas.microsoft.com/office/drawing/2014/main" xmlns="" id="{C56BB8E9-97D4-4104-8864-DC03DB277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651" y="5402257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타원 55"/>
          <p:cNvSpPr/>
          <p:nvPr/>
        </p:nvSpPr>
        <p:spPr>
          <a:xfrm>
            <a:off x="5397738" y="122637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7">
            <a:extLst>
              <a:ext uri="{FF2B5EF4-FFF2-40B4-BE49-F238E27FC236}">
                <a16:creationId xmlns:a16="http://schemas.microsoft.com/office/drawing/2014/main" xmlns="" id="{0E1BC233-DF45-4E9A-8249-4A6D9D6C6B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38" name="TextBox 8">
            <a:extLst>
              <a:ext uri="{FF2B5EF4-FFF2-40B4-BE49-F238E27FC236}">
                <a16:creationId xmlns:a16="http://schemas.microsoft.com/office/drawing/2014/main" xmlns="" id="{B8359210-7396-46EC-9EA3-3EBC25F9B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39" name="직사각형 21">
            <a:extLst>
              <a:ext uri="{FF2B5EF4-FFF2-40B4-BE49-F238E27FC236}">
                <a16:creationId xmlns:a16="http://schemas.microsoft.com/office/drawing/2014/main" xmlns="" id="{2E338223-64AF-438C-A11C-FB2A06390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suh_0501_06_0708_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205_1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>
            <a:extLst>
              <a:ext uri="{FF2B5EF4-FFF2-40B4-BE49-F238E27FC236}">
                <a16:creationId xmlns:a16="http://schemas.microsoft.com/office/drawing/2014/main" xmlns="" id="{2ECF22F4-A4E7-4E1C-8705-1A9D43DED5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0708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평행사변형의 넓이를 구해 볼까요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5F3326C7-61A9-4899-BF6D-C67ECAFAAC43}"/>
              </a:ext>
            </a:extLst>
          </p:cNvPr>
          <p:cNvSpPr/>
          <p:nvPr/>
        </p:nvSpPr>
        <p:spPr>
          <a:xfrm>
            <a:off x="6353527" y="1148193"/>
            <a:ext cx="630741" cy="255591"/>
          </a:xfrm>
          <a:prstGeom prst="rect">
            <a:avLst/>
          </a:prstGeom>
          <a:solidFill>
            <a:srgbClr val="A46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DC4895AB-374F-42AC-81E9-D12D6671C28F}"/>
              </a:ext>
            </a:extLst>
          </p:cNvPr>
          <p:cNvSpPr/>
          <p:nvPr/>
        </p:nvSpPr>
        <p:spPr>
          <a:xfrm>
            <a:off x="5702967" y="1148194"/>
            <a:ext cx="630741" cy="256556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2" name="TextBox 43">
            <a:extLst>
              <a:ext uri="{FF2B5EF4-FFF2-40B4-BE49-F238E27FC236}">
                <a16:creationId xmlns:a16="http://schemas.microsoft.com/office/drawing/2014/main" xmlns="" id="{F626228E-8771-45A3-8649-5ABB9C52A8D6}"/>
              </a:ext>
            </a:extLst>
          </p:cNvPr>
          <p:cNvSpPr txBox="1"/>
          <p:nvPr/>
        </p:nvSpPr>
        <p:spPr>
          <a:xfrm>
            <a:off x="302614" y="1446919"/>
            <a:ext cx="668165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알게 된 점을 이야기해 보세요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xmlns="" id="{BA45E58B-FB4A-4C04-AB17-3E8EDD3E1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70" y="156578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565AD14F-913E-4988-910C-C4C3BE212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156" y="1971598"/>
            <a:ext cx="5767134" cy="1586681"/>
          </a:xfrm>
          <a:prstGeom prst="rect">
            <a:avLst/>
          </a:prstGeom>
        </p:spPr>
      </p:pic>
      <p:sp>
        <p:nvSpPr>
          <p:cNvPr id="91" name="타원 90">
            <a:extLst>
              <a:ext uri="{FF2B5EF4-FFF2-40B4-BE49-F238E27FC236}">
                <a16:creationId xmlns:a16="http://schemas.microsoft.com/office/drawing/2014/main" xmlns="" id="{15903AB0-AE62-4CC1-AFD9-4292F2192094}"/>
              </a:ext>
            </a:extLst>
          </p:cNvPr>
          <p:cNvSpPr/>
          <p:nvPr/>
        </p:nvSpPr>
        <p:spPr>
          <a:xfrm>
            <a:off x="427619" y="250426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B98A7867-06F5-4785-9896-F3851DDF0D93}"/>
              </a:ext>
            </a:extLst>
          </p:cNvPr>
          <p:cNvSpPr/>
          <p:nvPr/>
        </p:nvSpPr>
        <p:spPr bwMode="auto">
          <a:xfrm>
            <a:off x="460442" y="3860382"/>
            <a:ext cx="6307802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04AF66CA-1CAA-4B08-8FF4-E1F68A2DE028}"/>
              </a:ext>
            </a:extLst>
          </p:cNvPr>
          <p:cNvSpPr/>
          <p:nvPr/>
        </p:nvSpPr>
        <p:spPr>
          <a:xfrm>
            <a:off x="772382" y="3888603"/>
            <a:ext cx="61478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8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밑변의 길이와 높이가 같으면 모양이 각각 달라도 넓이는 </a:t>
            </a:r>
            <a:endParaRPr lang="en-US" altLang="ko-KR" sz="1800" b="1" dirty="0">
              <a:solidFill>
                <a:srgbClr val="00A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18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모두 같습니다</a:t>
            </a:r>
            <a:r>
              <a:rPr lang="en-US" altLang="ko-KR" sz="18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1" dirty="0">
              <a:solidFill>
                <a:srgbClr val="00A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xmlns="" id="{F2EC68D8-5743-4B77-8237-0996737D1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69" y="3953808"/>
            <a:ext cx="271901" cy="218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4">
            <a:extLst>
              <a:ext uri="{FF2B5EF4-FFF2-40B4-BE49-F238E27FC236}">
                <a16:creationId xmlns:a16="http://schemas.microsoft.com/office/drawing/2014/main" xmlns="" id="{772C11AB-BDBB-4EC1-B7B6-9514EB710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365104"/>
            <a:ext cx="180020" cy="180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xmlns="" id="{9AC5AF1F-BBEB-4E8B-8967-2F57ECE4D615}"/>
              </a:ext>
            </a:extLst>
          </p:cNvPr>
          <p:cNvSpPr/>
          <p:nvPr/>
        </p:nvSpPr>
        <p:spPr>
          <a:xfrm>
            <a:off x="5777150" y="527207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3593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AAC179B1-51A2-4E0F-974F-503482F68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02" y="1050386"/>
            <a:ext cx="6708862" cy="4106805"/>
          </a:xfrm>
          <a:prstGeom prst="rect">
            <a:avLst/>
          </a:prstGeom>
        </p:spPr>
      </p:pic>
      <p:graphicFrame>
        <p:nvGraphicFramePr>
          <p:cNvPr id="4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464447"/>
              </p:ext>
            </p:extLst>
          </p:nvPr>
        </p:nvGraphicFramePr>
        <p:xfrm>
          <a:off x="6984268" y="692696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핵심정리 페이지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suh_0501_06_0708_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0708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평행사변형의 넓이를 구해 볼까요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43508" y="944724"/>
            <a:ext cx="6771756" cy="42844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43508" y="83518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66893" y="1490165"/>
            <a:ext cx="345594" cy="25869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52502" y="148711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91580" y="5949280"/>
            <a:ext cx="484228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3"/>
              </a:rPr>
              <a:t>https://cdata2.tsherpa.co.kr/tsherpa/MultiMedia/Flash/2020/curri/index.html?flashxmlnum=yuni4856&amp;classa=A8-C1-41-MM-MM-04-03-04-0-0-0-0&amp;classno=MM_41_04/suh_0404_02_0004/suh_0404_02_0004_301_1.html</a:t>
            </a:r>
            <a:r>
              <a:rPr lang="en-US" altLang="ko-KR" sz="1000" dirty="0"/>
              <a:t>   </a:t>
            </a:r>
            <a:endParaRPr lang="ko-KR" altLang="en-US" sz="1000" dirty="0"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8631" y="1573303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3">
            <a:extLst>
              <a:ext uri="{FF2B5EF4-FFF2-40B4-BE49-F238E27FC236}">
                <a16:creationId xmlns:a16="http://schemas.microsoft.com/office/drawing/2014/main" xmlns="" id="{CCC709E8-6BC5-444E-8003-D0B390A8E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2684" y="2522082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3">
            <a:extLst>
              <a:ext uri="{FF2B5EF4-FFF2-40B4-BE49-F238E27FC236}">
                <a16:creationId xmlns:a16="http://schemas.microsoft.com/office/drawing/2014/main" xmlns="" id="{B08D29BE-F3E7-489A-8C8A-2E2403E71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2941" y="3666593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406337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9049376-1712-4F8B-8AEF-F7AD1B807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44" y="1050387"/>
            <a:ext cx="6634120" cy="4093491"/>
          </a:xfrm>
          <a:prstGeom prst="rect">
            <a:avLst/>
          </a:prstGeom>
        </p:spPr>
      </p:pic>
      <p:graphicFrame>
        <p:nvGraphicFramePr>
          <p:cNvPr id="4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187306"/>
              </p:ext>
            </p:extLst>
          </p:nvPr>
        </p:nvGraphicFramePr>
        <p:xfrm>
          <a:off x="6984268" y="692696"/>
          <a:ext cx="2086863" cy="32990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다음 시간에 배울 내용 페이지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준비물 약물 및 팝업박스 디자인 수정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비고 참고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suh_0501_06_0708_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0708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평행사변형의 넓이를 구해 볼까요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18571" y="944724"/>
            <a:ext cx="6689372" cy="41803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81144" y="83518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91580" y="5913276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>
                <a:hlinkClick r:id="rId3"/>
              </a:rPr>
              <a:t>http://cdata.tsherpa.co.kr/tsherpa/MultiMedia/Flash/2020/curri/index.html?flashxmlnum=soboro2&amp;classa=A8-C1-62-KK-KA-02-03-04-0-0-0-0&amp;classno=AA_SAMPLE/nproto_sample/DA/nproto_㎝n_912.html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985932BA-F6DA-4A2A-B7F7-1AAB8A33090D}"/>
              </a:ext>
            </a:extLst>
          </p:cNvPr>
          <p:cNvSpPr/>
          <p:nvPr/>
        </p:nvSpPr>
        <p:spPr>
          <a:xfrm>
            <a:off x="281144" y="4613341"/>
            <a:ext cx="6536363" cy="504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2AE52C04-8510-46F8-BCE5-45C92310BD38}"/>
              </a:ext>
            </a:extLst>
          </p:cNvPr>
          <p:cNvSpPr/>
          <p:nvPr/>
        </p:nvSpPr>
        <p:spPr>
          <a:xfrm>
            <a:off x="359981" y="439426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4" name="Picture 39">
            <a:extLst>
              <a:ext uri="{FF2B5EF4-FFF2-40B4-BE49-F238E27FC236}">
                <a16:creationId xmlns:a16="http://schemas.microsoft.com/office/drawing/2014/main" xmlns="" id="{645117AD-1D18-41E6-9657-B3E4AB194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669" y="4066053"/>
            <a:ext cx="845445" cy="893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5496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5-1</a:t>
            </a:r>
          </a:p>
        </p:txBody>
      </p:sp>
      <p:sp>
        <p:nvSpPr>
          <p:cNvPr id="3" name="TextBox 9"/>
          <p:cNvSpPr txBox="1">
            <a:spLocks noChangeArrowheads="1"/>
          </p:cNvSpPr>
          <p:nvPr/>
        </p:nvSpPr>
        <p:spPr bwMode="auto">
          <a:xfrm>
            <a:off x="2268538" y="333375"/>
            <a:ext cx="2705105" cy="284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0708 </a:t>
            </a:r>
            <a:r>
              <a:rPr kumimoji="0" lang="ko-KR" altLang="en-US" sz="1000" dirty="0">
                <a:latin typeface="맑은 고딕" pitchFamily="50" charset="-127"/>
                <a:ea typeface="맑은 고딕" pitchFamily="50" charset="-127"/>
              </a:rPr>
              <a:t>평행사변형의 넓이를 구해 볼까요</a:t>
            </a: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suh_0501_06_0708_401_1.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html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8"/>
          <p:cNvSpPr txBox="1">
            <a:spLocks noChangeArrowheads="1"/>
          </p:cNvSpPr>
          <p:nvPr/>
        </p:nvSpPr>
        <p:spPr bwMode="auto">
          <a:xfrm>
            <a:off x="2268538" y="128588"/>
            <a:ext cx="208756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134296"/>
              </p:ext>
            </p:extLst>
          </p:nvPr>
        </p:nvGraphicFramePr>
        <p:xfrm>
          <a:off x="7020272" y="689281"/>
          <a:ext cx="2086863" cy="28418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3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aseline="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확인 문제 </a:t>
                      </a:r>
                      <a:r>
                        <a:rPr lang="ko-KR" altLang="en-US" sz="1000" baseline="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게이트</a:t>
                      </a:r>
                      <a:r>
                        <a:rPr lang="ko-KR" altLang="en-US" sz="1000" baseline="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페이지 수정</a:t>
                      </a:r>
                      <a:endParaRPr lang="en-US" altLang="ko-KR" sz="1000" baseline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baseline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30" y="997555"/>
            <a:ext cx="6634120" cy="4074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218571" y="944724"/>
            <a:ext cx="6689372" cy="41803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281144" y="83518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98095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5-1</a:t>
            </a:r>
          </a:p>
        </p:txBody>
      </p:sp>
      <p:sp>
        <p:nvSpPr>
          <p:cNvPr id="29" name="TextBox 9"/>
          <p:cNvSpPr txBox="1">
            <a:spLocks noChangeArrowheads="1"/>
          </p:cNvSpPr>
          <p:nvPr/>
        </p:nvSpPr>
        <p:spPr bwMode="auto">
          <a:xfrm>
            <a:off x="2268538" y="333375"/>
            <a:ext cx="2705105" cy="284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0708 </a:t>
            </a:r>
            <a:r>
              <a:rPr kumimoji="0" lang="ko-KR" altLang="en-US" sz="1000" dirty="0">
                <a:latin typeface="맑은 고딕" pitchFamily="50" charset="-127"/>
                <a:ea typeface="맑은 고딕" pitchFamily="50" charset="-127"/>
              </a:rPr>
              <a:t>평행사변형의 넓이를 구해 볼까요</a:t>
            </a: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suh_0501_06_0708_401_1.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html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8"/>
          <p:cNvSpPr txBox="1">
            <a:spLocks noChangeArrowheads="1"/>
          </p:cNvSpPr>
          <p:nvPr/>
        </p:nvSpPr>
        <p:spPr bwMode="auto">
          <a:xfrm>
            <a:off x="2268538" y="128588"/>
            <a:ext cx="208756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7604"/>
              </p:ext>
            </p:extLst>
          </p:nvPr>
        </p:nvGraphicFramePr>
        <p:xfrm>
          <a:off x="7020272" y="689281"/>
          <a:ext cx="2086863" cy="32990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기존 </a:t>
                      </a: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1,2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번은 </a:t>
                      </a: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2,4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번에 넣고</a:t>
                      </a: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1,3,5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번 문제 신규 추가</a:t>
                      </a: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확인문제 디자인 수정 </a:t>
                      </a: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비고란 링크 참고</a:t>
                      </a: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이하 공통</a:t>
                      </a: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3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손가락 약물 클릭 시</a:t>
                      </a:r>
                      <a:r>
                        <a:rPr lang="ko-KR" altLang="en-US" sz="1000" kern="120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파란색 정답이 나타남</a:t>
                      </a:r>
                      <a:r>
                        <a:rPr lang="en-US" altLang="ko-KR" sz="1000" kern="120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1000" kern="120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en-US" altLang="ko-KR" sz="1000" kern="120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파란색 정답은 처음에 나타나지 않음</a:t>
                      </a:r>
                      <a:r>
                        <a:rPr lang="en-US" altLang="ko-KR" sz="1000" kern="120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en-US" altLang="ko-KR" sz="1000" kern="12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확인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baseline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106" name="그룹 105">
            <a:extLst>
              <a:ext uri="{FF2B5EF4-FFF2-40B4-BE49-F238E27FC236}">
                <a16:creationId xmlns:a16="http://schemas.microsoft.com/office/drawing/2014/main" xmlns="" id="{FF216B91-3EEF-4940-A073-06B14ECB290D}"/>
              </a:ext>
            </a:extLst>
          </p:cNvPr>
          <p:cNvGrpSpPr/>
          <p:nvPr/>
        </p:nvGrpSpPr>
        <p:grpSpPr>
          <a:xfrm>
            <a:off x="4184286" y="1063984"/>
            <a:ext cx="2553484" cy="252028"/>
            <a:chOff x="7325566" y="2870122"/>
            <a:chExt cx="2553484" cy="252028"/>
          </a:xfrm>
        </p:grpSpPr>
        <p:sp>
          <p:nvSpPr>
            <p:cNvPr id="107" name="순서도: 대체 처리 106">
              <a:extLst>
                <a:ext uri="{FF2B5EF4-FFF2-40B4-BE49-F238E27FC236}">
                  <a16:creationId xmlns:a16="http://schemas.microsoft.com/office/drawing/2014/main" xmlns="" id="{8EFEE045-6824-4F92-BB1E-1889ECE6346B}"/>
                </a:ext>
              </a:extLst>
            </p:cNvPr>
            <p:cNvSpPr/>
            <p:nvPr/>
          </p:nvSpPr>
          <p:spPr>
            <a:xfrm>
              <a:off x="7325566" y="2870122"/>
              <a:ext cx="482514" cy="252028"/>
            </a:xfrm>
            <a:prstGeom prst="flowChartAlternateProcess">
              <a:avLst/>
            </a:prstGeom>
            <a:solidFill>
              <a:srgbClr val="A46B5B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순서도: 대체 처리 107">
              <a:extLst>
                <a:ext uri="{FF2B5EF4-FFF2-40B4-BE49-F238E27FC236}">
                  <a16:creationId xmlns:a16="http://schemas.microsoft.com/office/drawing/2014/main" xmlns="" id="{4AF7E418-A76A-4501-B484-5F1589B6F98F}"/>
                </a:ext>
              </a:extLst>
            </p:cNvPr>
            <p:cNvSpPr/>
            <p:nvPr/>
          </p:nvSpPr>
          <p:spPr>
            <a:xfrm>
              <a:off x="7846434" y="2870122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순서도: 대체 처리 108">
              <a:extLst>
                <a:ext uri="{FF2B5EF4-FFF2-40B4-BE49-F238E27FC236}">
                  <a16:creationId xmlns:a16="http://schemas.microsoft.com/office/drawing/2014/main" xmlns="" id="{82605B57-27BE-47A3-B075-A422B1113108}"/>
                </a:ext>
              </a:extLst>
            </p:cNvPr>
            <p:cNvSpPr/>
            <p:nvPr/>
          </p:nvSpPr>
          <p:spPr>
            <a:xfrm>
              <a:off x="8367302" y="2870122"/>
              <a:ext cx="482514" cy="252028"/>
            </a:xfrm>
            <a:prstGeom prst="flowChartAlternateProcess">
              <a:avLst/>
            </a:prstGeom>
            <a:solidFill>
              <a:srgbClr val="FFFFF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순서도: 대체 처리 109">
              <a:extLst>
                <a:ext uri="{FF2B5EF4-FFF2-40B4-BE49-F238E27FC236}">
                  <a16:creationId xmlns:a16="http://schemas.microsoft.com/office/drawing/2014/main" xmlns="" id="{3A5904D6-22CB-4360-957B-D0E3F9AFFE8D}"/>
                </a:ext>
              </a:extLst>
            </p:cNvPr>
            <p:cNvSpPr/>
            <p:nvPr/>
          </p:nvSpPr>
          <p:spPr>
            <a:xfrm>
              <a:off x="8881919" y="2870122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순서도: 대체 처리 110">
              <a:extLst>
                <a:ext uri="{FF2B5EF4-FFF2-40B4-BE49-F238E27FC236}">
                  <a16:creationId xmlns:a16="http://schemas.microsoft.com/office/drawing/2014/main" xmlns="" id="{F5EB6171-FB5D-478B-ABA7-D2B3BDD665F7}"/>
                </a:ext>
              </a:extLst>
            </p:cNvPr>
            <p:cNvSpPr/>
            <p:nvPr/>
          </p:nvSpPr>
          <p:spPr>
            <a:xfrm>
              <a:off x="9396536" y="2870122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71" name="Picture 2">
            <a:extLst>
              <a:ext uri="{FF2B5EF4-FFF2-40B4-BE49-F238E27FC236}">
                <a16:creationId xmlns:a16="http://schemas.microsoft.com/office/drawing/2014/main" xmlns="" id="{DD43B7DA-2773-45A5-B01D-D45DFD39B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4" name="직사각형 93">
            <a:extLst>
              <a:ext uri="{FF2B5EF4-FFF2-40B4-BE49-F238E27FC236}">
                <a16:creationId xmlns:a16="http://schemas.microsoft.com/office/drawing/2014/main" xmlns="" id="{2485FB67-DCFE-4CA8-834A-74326DE28023}"/>
              </a:ext>
            </a:extLst>
          </p:cNvPr>
          <p:cNvSpPr/>
          <p:nvPr/>
        </p:nvSpPr>
        <p:spPr>
          <a:xfrm>
            <a:off x="737826" y="5824458"/>
            <a:ext cx="62250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http://cdata.tsherpa.co.kr/tsherpa/MultiMedia/Flash/2020/curri/index.html?flashxmlnum=soboro2&amp;classa=A8-C1-62-KK-KA-02-03-04-0-0-0-0&amp;classno=AA_SAMPLE/nproto_sample/DA/nproto_㎝n_914.html</a:t>
            </a:r>
            <a:r>
              <a:rPr lang="ko-KR" altLang="en-US" dirty="0"/>
              <a:t> </a:t>
            </a:r>
          </a:p>
        </p:txBody>
      </p:sp>
      <p:sp>
        <p:nvSpPr>
          <p:cNvPr id="47" name="TextBox 43">
            <a:extLst>
              <a:ext uri="{FF2B5EF4-FFF2-40B4-BE49-F238E27FC236}">
                <a16:creationId xmlns:a16="http://schemas.microsoft.com/office/drawing/2014/main" xmlns="" id="{5EBCD914-9BD9-4E2B-B649-A6D929D75C5D}"/>
              </a:ext>
            </a:extLst>
          </p:cNvPr>
          <p:cNvSpPr txBox="1"/>
          <p:nvPr/>
        </p:nvSpPr>
        <p:spPr>
          <a:xfrm>
            <a:off x="56564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평행사변형의 밑변이 다음과 같을 때 높이를 표시해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1" name="오른쪽 대괄호 60">
            <a:extLst>
              <a:ext uri="{FF2B5EF4-FFF2-40B4-BE49-F238E27FC236}">
                <a16:creationId xmlns:a16="http://schemas.microsoft.com/office/drawing/2014/main" xmlns="" id="{78C0B26F-EFD1-43B4-9C47-8E263B55EDFC}"/>
              </a:ext>
            </a:extLst>
          </p:cNvPr>
          <p:cNvSpPr/>
          <p:nvPr/>
        </p:nvSpPr>
        <p:spPr bwMode="auto">
          <a:xfrm rot="5400000" flipV="1">
            <a:off x="1901501" y="3937833"/>
            <a:ext cx="200024" cy="1498265"/>
          </a:xfrm>
          <a:prstGeom prst="rightBracket">
            <a:avLst>
              <a:gd name="adj" fmla="val 374521"/>
            </a:avLst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43">
            <a:extLst>
              <a:ext uri="{FF2B5EF4-FFF2-40B4-BE49-F238E27FC236}">
                <a16:creationId xmlns:a16="http://schemas.microsoft.com/office/drawing/2014/main" xmlns="" id="{96163BD6-E765-4801-A8C3-F00928358565}"/>
              </a:ext>
            </a:extLst>
          </p:cNvPr>
          <p:cNvSpPr txBox="1"/>
          <p:nvPr/>
        </p:nvSpPr>
        <p:spPr>
          <a:xfrm>
            <a:off x="1660064" y="4607840"/>
            <a:ext cx="56537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800" spc="-300" dirty="0">
                <a:latin typeface="맑은 고딕" pitchFamily="50" charset="-127"/>
                <a:ea typeface="맑은 고딕" pitchFamily="50" charset="-127"/>
              </a:rPr>
              <a:t>밑변</a:t>
            </a:r>
            <a:endParaRPr lang="en-US" altLang="ko-KR" sz="1800" spc="-3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오른쪽 대괄호 63">
            <a:extLst>
              <a:ext uri="{FF2B5EF4-FFF2-40B4-BE49-F238E27FC236}">
                <a16:creationId xmlns:a16="http://schemas.microsoft.com/office/drawing/2014/main" xmlns="" id="{15E16E46-A853-4B9C-A059-7FB450F3A408}"/>
              </a:ext>
            </a:extLst>
          </p:cNvPr>
          <p:cNvSpPr/>
          <p:nvPr/>
        </p:nvSpPr>
        <p:spPr bwMode="auto">
          <a:xfrm>
            <a:off x="5482654" y="3398998"/>
            <a:ext cx="200024" cy="1100768"/>
          </a:xfrm>
          <a:prstGeom prst="rightBracket">
            <a:avLst>
              <a:gd name="adj" fmla="val 312654"/>
            </a:avLst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43">
            <a:extLst>
              <a:ext uri="{FF2B5EF4-FFF2-40B4-BE49-F238E27FC236}">
                <a16:creationId xmlns:a16="http://schemas.microsoft.com/office/drawing/2014/main" xmlns="" id="{55950DEB-5F27-40B3-9DB4-A00A4ED7764C}"/>
              </a:ext>
            </a:extLst>
          </p:cNvPr>
          <p:cNvSpPr txBox="1"/>
          <p:nvPr/>
        </p:nvSpPr>
        <p:spPr>
          <a:xfrm>
            <a:off x="5446790" y="3778013"/>
            <a:ext cx="56537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800" spc="-300" dirty="0">
                <a:latin typeface="맑은 고딕" pitchFamily="50" charset="-127"/>
                <a:ea typeface="맑은 고딕" pitchFamily="50" charset="-127"/>
              </a:rPr>
              <a:t>밑변</a:t>
            </a:r>
            <a:endParaRPr lang="en-US" altLang="ko-KR" sz="1800" spc="-3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xmlns="" id="{0E7D0F0C-3C46-4C5C-92D3-7D27D24CED28}"/>
              </a:ext>
            </a:extLst>
          </p:cNvPr>
          <p:cNvSpPr/>
          <p:nvPr/>
        </p:nvSpPr>
        <p:spPr bwMode="auto">
          <a:xfrm>
            <a:off x="1240996" y="2857758"/>
            <a:ext cx="1951174" cy="1728118"/>
          </a:xfrm>
          <a:prstGeom prst="parallelogram">
            <a:avLst/>
          </a:prstGeom>
          <a:solidFill>
            <a:srgbClr val="54D454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5" name="평행 사변형 54">
            <a:extLst>
              <a:ext uri="{FF2B5EF4-FFF2-40B4-BE49-F238E27FC236}">
                <a16:creationId xmlns:a16="http://schemas.microsoft.com/office/drawing/2014/main" xmlns="" id="{68507752-ADB3-43D9-AA9C-C36C612B026E}"/>
              </a:ext>
            </a:extLst>
          </p:cNvPr>
          <p:cNvSpPr/>
          <p:nvPr/>
        </p:nvSpPr>
        <p:spPr bwMode="auto">
          <a:xfrm rot="5400000">
            <a:off x="4118180" y="3137874"/>
            <a:ext cx="1430805" cy="1292978"/>
          </a:xfrm>
          <a:prstGeom prst="parallelogram">
            <a:avLst/>
          </a:prstGeom>
          <a:solidFill>
            <a:srgbClr val="FFFF6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8" name="Picture 7">
            <a:extLst>
              <a:ext uri="{FF2B5EF4-FFF2-40B4-BE49-F238E27FC236}">
                <a16:creationId xmlns:a16="http://schemas.microsoft.com/office/drawing/2014/main" xmlns="" id="{B8995781-32E2-4F18-B384-DBEDB2F1E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5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B77CE1BC-CA9A-4D26-BD64-1D24AA9AA688}"/>
              </a:ext>
            </a:extLst>
          </p:cNvPr>
          <p:cNvGrpSpPr/>
          <p:nvPr/>
        </p:nvGrpSpPr>
        <p:grpSpPr>
          <a:xfrm flipH="1">
            <a:off x="1870148" y="4407582"/>
            <a:ext cx="174519" cy="174519"/>
            <a:chOff x="1511660" y="3880299"/>
            <a:chExt cx="233774" cy="233774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xmlns="" id="{33E0CB50-3520-4846-97D1-0D82299EA56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511660" y="3893287"/>
              <a:ext cx="233774" cy="0"/>
            </a:xfrm>
            <a:prstGeom prst="lin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xmlns="" id="{19E8A73B-19A2-4AAA-991A-D8C43CFDA947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H="1">
              <a:off x="1613973" y="3997186"/>
              <a:ext cx="233774" cy="0"/>
            </a:xfrm>
            <a:prstGeom prst="lin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xmlns="" id="{3A711576-F532-437A-9EBE-878EE48844CD}"/>
              </a:ext>
            </a:extLst>
          </p:cNvPr>
          <p:cNvCxnSpPr/>
          <p:nvPr/>
        </p:nvCxnSpPr>
        <p:spPr bwMode="auto">
          <a:xfrm flipV="1">
            <a:off x="2054191" y="2863259"/>
            <a:ext cx="0" cy="1721224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1" name="오른쪽 대괄호 40">
            <a:extLst>
              <a:ext uri="{FF2B5EF4-FFF2-40B4-BE49-F238E27FC236}">
                <a16:creationId xmlns:a16="http://schemas.microsoft.com/office/drawing/2014/main" xmlns="" id="{30DB22A7-5D59-496C-9B40-635C913E5359}"/>
              </a:ext>
            </a:extLst>
          </p:cNvPr>
          <p:cNvSpPr/>
          <p:nvPr/>
        </p:nvSpPr>
        <p:spPr bwMode="auto">
          <a:xfrm rot="10800000" flipH="1">
            <a:off x="2063518" y="2884042"/>
            <a:ext cx="200024" cy="1698060"/>
          </a:xfrm>
          <a:prstGeom prst="rightBracket">
            <a:avLst>
              <a:gd name="adj" fmla="val 424464"/>
            </a:avLst>
          </a:prstGeom>
          <a:noFill/>
          <a:ln w="1905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3">
            <a:extLst>
              <a:ext uri="{FF2B5EF4-FFF2-40B4-BE49-F238E27FC236}">
                <a16:creationId xmlns:a16="http://schemas.microsoft.com/office/drawing/2014/main" xmlns="" id="{4D20D00C-1AC0-4BE0-847D-7A16DAFE0169}"/>
              </a:ext>
            </a:extLst>
          </p:cNvPr>
          <p:cNvSpPr txBox="1"/>
          <p:nvPr/>
        </p:nvSpPr>
        <p:spPr>
          <a:xfrm>
            <a:off x="2230277" y="3560722"/>
            <a:ext cx="56537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800" b="1" spc="-30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높이</a:t>
            </a:r>
            <a:endParaRPr lang="en-US" altLang="ko-KR" sz="1800" b="1" spc="-300" dirty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xmlns="" id="{B9D4E7CF-BC0D-4D93-84A8-DCACDCD0B813}"/>
              </a:ext>
            </a:extLst>
          </p:cNvPr>
          <p:cNvGrpSpPr/>
          <p:nvPr/>
        </p:nvGrpSpPr>
        <p:grpSpPr>
          <a:xfrm rot="16200000" flipH="1">
            <a:off x="5301371" y="3859917"/>
            <a:ext cx="174519" cy="174519"/>
            <a:chOff x="1511660" y="3880299"/>
            <a:chExt cx="233774" cy="233774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xmlns="" id="{90079A94-5D98-4005-87D9-A0BC18FC28A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511660" y="3893287"/>
              <a:ext cx="233774" cy="0"/>
            </a:xfrm>
            <a:prstGeom prst="lin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C8F90C29-3B8E-4C24-B1E7-41A831388803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H="1">
              <a:off x="1613973" y="3997186"/>
              <a:ext cx="233774" cy="0"/>
            </a:xfrm>
            <a:prstGeom prst="lin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xmlns="" id="{62CFBA33-088D-4EFD-B63F-2BB9AFCEAA58}"/>
              </a:ext>
            </a:extLst>
          </p:cNvPr>
          <p:cNvCxnSpPr>
            <a:cxnSpLocks/>
          </p:cNvCxnSpPr>
          <p:nvPr/>
        </p:nvCxnSpPr>
        <p:spPr bwMode="auto">
          <a:xfrm flipH="1">
            <a:off x="4187094" y="3850393"/>
            <a:ext cx="1291178" cy="0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8" name="오른쪽 대괄호 47">
            <a:extLst>
              <a:ext uri="{FF2B5EF4-FFF2-40B4-BE49-F238E27FC236}">
                <a16:creationId xmlns:a16="http://schemas.microsoft.com/office/drawing/2014/main" xmlns="" id="{B1F33F9B-E899-4362-8279-FFAE72577C8D}"/>
              </a:ext>
            </a:extLst>
          </p:cNvPr>
          <p:cNvSpPr/>
          <p:nvPr/>
        </p:nvSpPr>
        <p:spPr bwMode="auto">
          <a:xfrm rot="5400000" flipH="1">
            <a:off x="4747029" y="3112204"/>
            <a:ext cx="200024" cy="1257700"/>
          </a:xfrm>
          <a:prstGeom prst="rightBracket">
            <a:avLst>
              <a:gd name="adj" fmla="val 314387"/>
            </a:avLst>
          </a:prstGeom>
          <a:noFill/>
          <a:ln w="1905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3">
            <a:extLst>
              <a:ext uri="{FF2B5EF4-FFF2-40B4-BE49-F238E27FC236}">
                <a16:creationId xmlns:a16="http://schemas.microsoft.com/office/drawing/2014/main" xmlns="" id="{4EF14E93-7023-469A-875E-C61D0CDDE3B9}"/>
              </a:ext>
            </a:extLst>
          </p:cNvPr>
          <p:cNvSpPr txBox="1"/>
          <p:nvPr/>
        </p:nvSpPr>
        <p:spPr>
          <a:xfrm>
            <a:off x="4555420" y="3274735"/>
            <a:ext cx="56537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800" b="1" spc="-30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높이</a:t>
            </a:r>
            <a:endParaRPr lang="en-US" altLang="ko-KR" sz="1800" b="1" spc="-300" dirty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1735003" y="353952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489" y="3630268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632" y="3641042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타원 52"/>
          <p:cNvSpPr/>
          <p:nvPr/>
        </p:nvSpPr>
        <p:spPr>
          <a:xfrm>
            <a:off x="4974635" y="358776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446790" y="517579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49970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7DFA26BD-C965-47E2-8BAB-626E68763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44" y="1016732"/>
            <a:ext cx="6634120" cy="4206893"/>
          </a:xfrm>
          <a:prstGeom prst="rect">
            <a:avLst/>
          </a:prstGeom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5-1</a:t>
            </a:r>
          </a:p>
        </p:txBody>
      </p:sp>
      <p:sp>
        <p:nvSpPr>
          <p:cNvPr id="3" name="TextBox 9"/>
          <p:cNvSpPr txBox="1">
            <a:spLocks noChangeArrowheads="1"/>
          </p:cNvSpPr>
          <p:nvPr/>
        </p:nvSpPr>
        <p:spPr bwMode="auto">
          <a:xfrm>
            <a:off x="2268538" y="333375"/>
            <a:ext cx="2705105" cy="284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0708 </a:t>
            </a:r>
            <a:r>
              <a:rPr kumimoji="0" lang="ko-KR" altLang="en-US" sz="1000" dirty="0">
                <a:latin typeface="맑은 고딕" pitchFamily="50" charset="-127"/>
                <a:ea typeface="맑은 고딕" pitchFamily="50" charset="-127"/>
              </a:rPr>
              <a:t>평행사변형의 넓이를 구해 볼까요</a:t>
            </a: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suh_0501_06_0708_401_1.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html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8"/>
          <p:cNvSpPr txBox="1">
            <a:spLocks noChangeArrowheads="1"/>
          </p:cNvSpPr>
          <p:nvPr/>
        </p:nvSpPr>
        <p:spPr bwMode="auto">
          <a:xfrm>
            <a:off x="2268538" y="128588"/>
            <a:ext cx="208756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889723"/>
              </p:ext>
            </p:extLst>
          </p:nvPr>
        </p:nvGraphicFramePr>
        <p:xfrm>
          <a:off x="7020272" y="689281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기존 </a:t>
                      </a: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1,2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번은 </a:t>
                      </a: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2,4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번에 넣고</a:t>
                      </a: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1,3,5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번 문제 신규 추가</a:t>
                      </a: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3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aseline="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baseline="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baseline="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baseline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답 수정 있음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단위는 </a:t>
                      </a:r>
                      <a:r>
                        <a:rPr lang="ko-KR" altLang="en-US" sz="1000" kern="12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답 박스 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밖으로 빼기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확인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254CFEF0-7D53-4D04-A22E-DDA135539E4E}"/>
              </a:ext>
            </a:extLst>
          </p:cNvPr>
          <p:cNvSpPr/>
          <p:nvPr/>
        </p:nvSpPr>
        <p:spPr>
          <a:xfrm>
            <a:off x="207872" y="1358099"/>
            <a:ext cx="403688" cy="4680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4153D3CD-F0D9-44F9-9B1E-38FCB17A1A98}"/>
              </a:ext>
            </a:extLst>
          </p:cNvPr>
          <p:cNvSpPr/>
          <p:nvPr/>
        </p:nvSpPr>
        <p:spPr>
          <a:xfrm>
            <a:off x="58740" y="148258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xmlns="" id="{BEBB4BA7-7E6A-4D0C-A2EC-1DEC0BDB8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3952" y="1617263"/>
            <a:ext cx="3048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51605600-38D8-4D79-8521-CABF690FD574}"/>
              </a:ext>
            </a:extLst>
          </p:cNvPr>
          <p:cNvSpPr/>
          <p:nvPr/>
        </p:nvSpPr>
        <p:spPr>
          <a:xfrm>
            <a:off x="5846139" y="4906691"/>
            <a:ext cx="1025354" cy="3776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xmlns="" id="{B2C61122-6802-47C0-B301-39B17E181676}"/>
              </a:ext>
            </a:extLst>
          </p:cNvPr>
          <p:cNvSpPr/>
          <p:nvPr/>
        </p:nvSpPr>
        <p:spPr>
          <a:xfrm>
            <a:off x="5794157" y="479715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</a:t>
            </a: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xmlns="" id="{17FC8D34-F689-4BB8-B5DD-3EE24076801C}"/>
              </a:ext>
            </a:extLst>
          </p:cNvPr>
          <p:cNvSpPr/>
          <p:nvPr/>
        </p:nvSpPr>
        <p:spPr>
          <a:xfrm>
            <a:off x="2953239" y="440576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739A3899-839B-4546-B945-EF879C843EDB}"/>
              </a:ext>
            </a:extLst>
          </p:cNvPr>
          <p:cNvSpPr/>
          <p:nvPr/>
        </p:nvSpPr>
        <p:spPr>
          <a:xfrm>
            <a:off x="3621932" y="4615969"/>
            <a:ext cx="41549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18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㎠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78E79254-C541-4BD8-8B5A-17BF81A06BDA}"/>
              </a:ext>
            </a:extLst>
          </p:cNvPr>
          <p:cNvSpPr/>
          <p:nvPr/>
        </p:nvSpPr>
        <p:spPr>
          <a:xfrm>
            <a:off x="3131840" y="4553119"/>
            <a:ext cx="923458" cy="4631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5727093-75E0-4610-9479-944848203D1E}"/>
              </a:ext>
            </a:extLst>
          </p:cNvPr>
          <p:cNvSpPr txBox="1"/>
          <p:nvPr/>
        </p:nvSpPr>
        <p:spPr>
          <a:xfrm>
            <a:off x="3176171" y="4582920"/>
            <a:ext cx="479611" cy="4053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algn="ctr"/>
            <a:endParaRPr lang="en-US" altLang="ko-KR"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43">
            <a:extLst>
              <a:ext uri="{FF2B5EF4-FFF2-40B4-BE49-F238E27FC236}">
                <a16:creationId xmlns:a16="http://schemas.microsoft.com/office/drawing/2014/main" xmlns="" id="{13604D70-A0E2-4C7A-BCDD-D5E24467C966}"/>
              </a:ext>
            </a:extLst>
          </p:cNvPr>
          <p:cNvSpPr txBox="1"/>
          <p:nvPr/>
        </p:nvSpPr>
        <p:spPr>
          <a:xfrm>
            <a:off x="3176172" y="4588114"/>
            <a:ext cx="479611" cy="3439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80</a:t>
            </a:r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xmlns="" id="{0C522BD7-B0D7-447A-ABCB-C61858EF6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183" y="4878274"/>
            <a:ext cx="245222" cy="245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0131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43"/>
          <p:cNvSpPr txBox="1"/>
          <p:nvPr/>
        </p:nvSpPr>
        <p:spPr>
          <a:xfrm>
            <a:off x="644499" y="1604119"/>
            <a:ext cx="592145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평행사변형의 높이는 밑변의 길이의 절반입니다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평행사변형의 넓이를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구해보시오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5-1</a:t>
            </a:r>
          </a:p>
        </p:txBody>
      </p:sp>
      <p:sp>
        <p:nvSpPr>
          <p:cNvPr id="29" name="TextBox 9"/>
          <p:cNvSpPr txBox="1">
            <a:spLocks noChangeArrowheads="1"/>
          </p:cNvSpPr>
          <p:nvPr/>
        </p:nvSpPr>
        <p:spPr bwMode="auto">
          <a:xfrm>
            <a:off x="2268538" y="333375"/>
            <a:ext cx="2705105" cy="284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0708 </a:t>
            </a:r>
            <a:r>
              <a:rPr kumimoji="0" lang="ko-KR" altLang="en-US" sz="1000" dirty="0">
                <a:latin typeface="맑은 고딕" pitchFamily="50" charset="-127"/>
                <a:ea typeface="맑은 고딕" pitchFamily="50" charset="-127"/>
              </a:rPr>
              <a:t>평행사변형의 넓이를 구해 볼까요</a:t>
            </a: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suh_0501_06_0708_401_1.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html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8"/>
          <p:cNvSpPr txBox="1">
            <a:spLocks noChangeArrowheads="1"/>
          </p:cNvSpPr>
          <p:nvPr/>
        </p:nvSpPr>
        <p:spPr bwMode="auto">
          <a:xfrm>
            <a:off x="2268538" y="128588"/>
            <a:ext cx="208756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304809"/>
              </p:ext>
            </p:extLst>
          </p:nvPr>
        </p:nvGraphicFramePr>
        <p:xfrm>
          <a:off x="7020272" y="689281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3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풀이 확인 버튼 팝업 내용 추가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미니 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팝업창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다음 슬라이드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확인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baseline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4F252899-5FAF-41CA-B985-9A055BDD5E19}"/>
              </a:ext>
            </a:extLst>
          </p:cNvPr>
          <p:cNvSpPr/>
          <p:nvPr/>
        </p:nvSpPr>
        <p:spPr>
          <a:xfrm>
            <a:off x="3842822" y="4387517"/>
            <a:ext cx="44114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㎠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7320BCB6-3263-488B-9269-55FF52CBBAA1}"/>
              </a:ext>
            </a:extLst>
          </p:cNvPr>
          <p:cNvSpPr txBox="1"/>
          <p:nvPr/>
        </p:nvSpPr>
        <p:spPr>
          <a:xfrm>
            <a:off x="3029175" y="4379644"/>
            <a:ext cx="821551" cy="4053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algn="ctr"/>
            <a:endParaRPr lang="en-US" altLang="ko-KR"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3">
            <a:extLst>
              <a:ext uri="{FF2B5EF4-FFF2-40B4-BE49-F238E27FC236}">
                <a16:creationId xmlns:a16="http://schemas.microsoft.com/office/drawing/2014/main" xmlns="" id="{839739D0-6101-4299-BE5B-E0079C0A96FF}"/>
              </a:ext>
            </a:extLst>
          </p:cNvPr>
          <p:cNvSpPr txBox="1"/>
          <p:nvPr/>
        </p:nvSpPr>
        <p:spPr>
          <a:xfrm>
            <a:off x="3029176" y="4384838"/>
            <a:ext cx="821551" cy="3439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</a:p>
        </p:txBody>
      </p:sp>
      <p:pic>
        <p:nvPicPr>
          <p:cNvPr id="54" name="Picture 4">
            <a:extLst>
              <a:ext uri="{FF2B5EF4-FFF2-40B4-BE49-F238E27FC236}">
                <a16:creationId xmlns:a16="http://schemas.microsoft.com/office/drawing/2014/main" xmlns="" id="{86EF77A8-E35E-49EB-AB18-F0E1BA6CF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803" y="4726164"/>
            <a:ext cx="245222" cy="245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평행 사변형 23">
            <a:extLst>
              <a:ext uri="{FF2B5EF4-FFF2-40B4-BE49-F238E27FC236}">
                <a16:creationId xmlns:a16="http://schemas.microsoft.com/office/drawing/2014/main" xmlns="" id="{EB5E6920-8E33-4EBA-AAD6-3558C5993178}"/>
              </a:ext>
            </a:extLst>
          </p:cNvPr>
          <p:cNvSpPr/>
          <p:nvPr/>
        </p:nvSpPr>
        <p:spPr bwMode="auto">
          <a:xfrm>
            <a:off x="2430390" y="2739324"/>
            <a:ext cx="2516021" cy="1057046"/>
          </a:xfrm>
          <a:prstGeom prst="parallelogram">
            <a:avLst/>
          </a:prstGeom>
          <a:solidFill>
            <a:srgbClr val="FFFF6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ko-KR" altLang="en-US" sz="1800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5" name="오른쪽 대괄호 24">
            <a:extLst>
              <a:ext uri="{FF2B5EF4-FFF2-40B4-BE49-F238E27FC236}">
                <a16:creationId xmlns:a16="http://schemas.microsoft.com/office/drawing/2014/main" xmlns="" id="{3CA7A190-F750-46BC-B8A5-3E5ACED6C20C}"/>
              </a:ext>
            </a:extLst>
          </p:cNvPr>
          <p:cNvSpPr/>
          <p:nvPr/>
        </p:nvSpPr>
        <p:spPr bwMode="auto">
          <a:xfrm rot="5400000" flipV="1">
            <a:off x="3455734" y="2785425"/>
            <a:ext cx="200024" cy="2226995"/>
          </a:xfrm>
          <a:prstGeom prst="rightBracket">
            <a:avLst>
              <a:gd name="adj" fmla="val 374521"/>
            </a:avLst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43">
            <a:extLst>
              <a:ext uri="{FF2B5EF4-FFF2-40B4-BE49-F238E27FC236}">
                <a16:creationId xmlns:a16="http://schemas.microsoft.com/office/drawing/2014/main" xmlns="" id="{BA6163B7-B2A6-4446-9046-6341DE8EC652}"/>
              </a:ext>
            </a:extLst>
          </p:cNvPr>
          <p:cNvSpPr txBox="1"/>
          <p:nvPr/>
        </p:nvSpPr>
        <p:spPr>
          <a:xfrm>
            <a:off x="3195121" y="3844785"/>
            <a:ext cx="82155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10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㎝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" name="Picture 6">
            <a:extLst>
              <a:ext uri="{FF2B5EF4-FFF2-40B4-BE49-F238E27FC236}">
                <a16:creationId xmlns:a16="http://schemas.microsoft.com/office/drawing/2014/main" xmlns="" id="{6C59096C-2FDD-4FE2-BBE9-2C136DE64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13">
            <a:extLst>
              <a:ext uri="{FF2B5EF4-FFF2-40B4-BE49-F238E27FC236}">
                <a16:creationId xmlns:a16="http://schemas.microsoft.com/office/drawing/2014/main" xmlns="" id="{D1405C17-C099-4124-8085-9A40CBAA9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282" y="5231838"/>
            <a:ext cx="985838" cy="334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9EF4B41B-29E6-46A1-A845-5C7DF0DED641}"/>
              </a:ext>
            </a:extLst>
          </p:cNvPr>
          <p:cNvSpPr/>
          <p:nvPr/>
        </p:nvSpPr>
        <p:spPr>
          <a:xfrm>
            <a:off x="4391233" y="50652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xmlns="" id="{624ABDE0-23A4-4B7D-AFDD-4286BAC46DEB}"/>
              </a:ext>
            </a:extLst>
          </p:cNvPr>
          <p:cNvSpPr/>
          <p:nvPr/>
        </p:nvSpPr>
        <p:spPr>
          <a:xfrm>
            <a:off x="5524120" y="50652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A6C27F48-5BC0-4342-BC26-82AD1A911759}"/>
              </a:ext>
            </a:extLst>
          </p:cNvPr>
          <p:cNvGrpSpPr/>
          <p:nvPr/>
        </p:nvGrpSpPr>
        <p:grpSpPr>
          <a:xfrm>
            <a:off x="4184286" y="1063984"/>
            <a:ext cx="2553484" cy="252028"/>
            <a:chOff x="7325566" y="3414548"/>
            <a:chExt cx="2553484" cy="252028"/>
          </a:xfrm>
        </p:grpSpPr>
        <p:sp>
          <p:nvSpPr>
            <p:cNvPr id="37" name="순서도: 대체 처리 36">
              <a:extLst>
                <a:ext uri="{FF2B5EF4-FFF2-40B4-BE49-F238E27FC236}">
                  <a16:creationId xmlns:a16="http://schemas.microsoft.com/office/drawing/2014/main" xmlns="" id="{616F86A8-7384-4B15-848E-5D167EB5C03B}"/>
                </a:ext>
              </a:extLst>
            </p:cNvPr>
            <p:cNvSpPr/>
            <p:nvPr/>
          </p:nvSpPr>
          <p:spPr>
            <a:xfrm>
              <a:off x="7325566" y="3414548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순서도: 대체 처리 37">
              <a:extLst>
                <a:ext uri="{FF2B5EF4-FFF2-40B4-BE49-F238E27FC236}">
                  <a16:creationId xmlns:a16="http://schemas.microsoft.com/office/drawing/2014/main" xmlns="" id="{FB014DCC-C0CA-41B9-AC2A-6C7CC430891C}"/>
                </a:ext>
              </a:extLst>
            </p:cNvPr>
            <p:cNvSpPr/>
            <p:nvPr/>
          </p:nvSpPr>
          <p:spPr>
            <a:xfrm>
              <a:off x="7846434" y="3414548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순서도: 대체 처리 38">
              <a:extLst>
                <a:ext uri="{FF2B5EF4-FFF2-40B4-BE49-F238E27FC236}">
                  <a16:creationId xmlns:a16="http://schemas.microsoft.com/office/drawing/2014/main" xmlns="" id="{DDFD3C0E-8723-44C2-A8F2-00BAC3C43C45}"/>
                </a:ext>
              </a:extLst>
            </p:cNvPr>
            <p:cNvSpPr/>
            <p:nvPr/>
          </p:nvSpPr>
          <p:spPr>
            <a:xfrm>
              <a:off x="8367302" y="3414548"/>
              <a:ext cx="482514" cy="252028"/>
            </a:xfrm>
            <a:prstGeom prst="flowChartAlternateProcess">
              <a:avLst/>
            </a:prstGeom>
            <a:solidFill>
              <a:srgbClr val="A46B5B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순서도: 대체 처리 39">
              <a:extLst>
                <a:ext uri="{FF2B5EF4-FFF2-40B4-BE49-F238E27FC236}">
                  <a16:creationId xmlns:a16="http://schemas.microsoft.com/office/drawing/2014/main" xmlns="" id="{67DF2438-10D0-49FE-8E77-BB2872CF50CD}"/>
                </a:ext>
              </a:extLst>
            </p:cNvPr>
            <p:cNvSpPr/>
            <p:nvPr/>
          </p:nvSpPr>
          <p:spPr>
            <a:xfrm>
              <a:off x="8881919" y="3414548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순서도: 대체 처리 40">
              <a:extLst>
                <a:ext uri="{FF2B5EF4-FFF2-40B4-BE49-F238E27FC236}">
                  <a16:creationId xmlns:a16="http://schemas.microsoft.com/office/drawing/2014/main" xmlns="" id="{B2CBB269-F2BB-48A1-BC44-2BB2993FFE7D}"/>
                </a:ext>
              </a:extLst>
            </p:cNvPr>
            <p:cNvSpPr/>
            <p:nvPr/>
          </p:nvSpPr>
          <p:spPr>
            <a:xfrm>
              <a:off x="9396536" y="3414548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1425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2A3BDA9-66D5-4E9E-87E9-CE94992EB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59" y="1386231"/>
            <a:ext cx="3447734" cy="235857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 bwMode="auto">
          <a:xfrm>
            <a:off x="3851920" y="2327230"/>
            <a:ext cx="3096344" cy="68872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5312" y="71447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확대 버튼 및 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칸 클릭 시 정답과 같이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82742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87873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778922" y="1592796"/>
            <a:ext cx="327735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그림에서 어떤 도형을 찾을 수 있나요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123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193886" y="2369620"/>
            <a:ext cx="2754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평행사변형을 찾을 수 있습니다</a:t>
            </a:r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6266" y="2671591"/>
            <a:ext cx="360000" cy="355000"/>
          </a:xfrm>
          <a:prstGeom prst="rect">
            <a:avLst/>
          </a:prstGeom>
        </p:spPr>
      </p:pic>
      <p:sp>
        <p:nvSpPr>
          <p:cNvPr id="2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2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suh_0501_06_0708_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0708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평행사변형의 넓이를 구해 볼까요</a:t>
            </a:r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924" y="2406016"/>
            <a:ext cx="360771" cy="28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364" y="3498677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타원 47"/>
          <p:cNvSpPr/>
          <p:nvPr/>
        </p:nvSpPr>
        <p:spPr>
          <a:xfrm>
            <a:off x="3356526" y="320657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068309" y="218117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3310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5-1</a:t>
            </a:r>
          </a:p>
        </p:txBody>
      </p:sp>
      <p:sp>
        <p:nvSpPr>
          <p:cNvPr id="29" name="TextBox 9"/>
          <p:cNvSpPr txBox="1">
            <a:spLocks noChangeArrowheads="1"/>
          </p:cNvSpPr>
          <p:nvPr/>
        </p:nvSpPr>
        <p:spPr bwMode="auto">
          <a:xfrm>
            <a:off x="2268538" y="333375"/>
            <a:ext cx="2705105" cy="284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0708 </a:t>
            </a:r>
            <a:r>
              <a:rPr kumimoji="0" lang="ko-KR" altLang="en-US" sz="1000" dirty="0">
                <a:latin typeface="맑은 고딕" pitchFamily="50" charset="-127"/>
                <a:ea typeface="맑은 고딕" pitchFamily="50" charset="-127"/>
              </a:rPr>
              <a:t>평행사변형의 넓이를 구해 볼까요</a:t>
            </a: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suh_0501_06_0708_401_1.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html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8"/>
          <p:cNvSpPr txBox="1">
            <a:spLocks noChangeArrowheads="1"/>
          </p:cNvSpPr>
          <p:nvPr/>
        </p:nvSpPr>
        <p:spPr bwMode="auto">
          <a:xfrm>
            <a:off x="2268538" y="128588"/>
            <a:ext cx="208756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127200"/>
              </p:ext>
            </p:extLst>
          </p:nvPr>
        </p:nvGraphicFramePr>
        <p:xfrm>
          <a:off x="7020272" y="689281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풀이 확인 클릭 시 나타나는 화면</a:t>
                      </a:r>
                      <a:r>
                        <a:rPr kumimoji="0" lang="en-US" altLang="ko-KR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3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12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baseline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4F252899-5FAF-41CA-B985-9A055BDD5E19}"/>
              </a:ext>
            </a:extLst>
          </p:cNvPr>
          <p:cNvSpPr/>
          <p:nvPr/>
        </p:nvSpPr>
        <p:spPr>
          <a:xfrm>
            <a:off x="3818923" y="4387517"/>
            <a:ext cx="44114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㎠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7320BCB6-3263-488B-9269-55FF52CBBAA1}"/>
              </a:ext>
            </a:extLst>
          </p:cNvPr>
          <p:cNvSpPr txBox="1"/>
          <p:nvPr/>
        </p:nvSpPr>
        <p:spPr>
          <a:xfrm>
            <a:off x="3029175" y="4379644"/>
            <a:ext cx="821551" cy="4053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algn="ctr"/>
            <a:endParaRPr lang="en-US" altLang="ko-KR"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3">
            <a:extLst>
              <a:ext uri="{FF2B5EF4-FFF2-40B4-BE49-F238E27FC236}">
                <a16:creationId xmlns:a16="http://schemas.microsoft.com/office/drawing/2014/main" xmlns="" id="{839739D0-6101-4299-BE5B-E0079C0A96FF}"/>
              </a:ext>
            </a:extLst>
          </p:cNvPr>
          <p:cNvSpPr txBox="1"/>
          <p:nvPr/>
        </p:nvSpPr>
        <p:spPr>
          <a:xfrm>
            <a:off x="3029176" y="4384838"/>
            <a:ext cx="821551" cy="3439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</a:p>
        </p:txBody>
      </p:sp>
      <p:pic>
        <p:nvPicPr>
          <p:cNvPr id="54" name="Picture 4">
            <a:extLst>
              <a:ext uri="{FF2B5EF4-FFF2-40B4-BE49-F238E27FC236}">
                <a16:creationId xmlns:a16="http://schemas.microsoft.com/office/drawing/2014/main" xmlns="" id="{86EF77A8-E35E-49EB-AB18-F0E1BA6CF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803" y="4726164"/>
            <a:ext cx="245222" cy="245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평행 사변형 23">
            <a:extLst>
              <a:ext uri="{FF2B5EF4-FFF2-40B4-BE49-F238E27FC236}">
                <a16:creationId xmlns:a16="http://schemas.microsoft.com/office/drawing/2014/main" xmlns="" id="{EB5E6920-8E33-4EBA-AAD6-3558C5993178}"/>
              </a:ext>
            </a:extLst>
          </p:cNvPr>
          <p:cNvSpPr/>
          <p:nvPr/>
        </p:nvSpPr>
        <p:spPr bwMode="auto">
          <a:xfrm>
            <a:off x="2430390" y="2739324"/>
            <a:ext cx="2516021" cy="1057046"/>
          </a:xfrm>
          <a:prstGeom prst="parallelogram">
            <a:avLst/>
          </a:prstGeom>
          <a:solidFill>
            <a:srgbClr val="FFFF6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ko-KR" altLang="en-US" sz="1800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5" name="오른쪽 대괄호 24">
            <a:extLst>
              <a:ext uri="{FF2B5EF4-FFF2-40B4-BE49-F238E27FC236}">
                <a16:creationId xmlns:a16="http://schemas.microsoft.com/office/drawing/2014/main" xmlns="" id="{3CA7A190-F750-46BC-B8A5-3E5ACED6C20C}"/>
              </a:ext>
            </a:extLst>
          </p:cNvPr>
          <p:cNvSpPr/>
          <p:nvPr/>
        </p:nvSpPr>
        <p:spPr bwMode="auto">
          <a:xfrm rot="5400000" flipV="1">
            <a:off x="3455734" y="2785425"/>
            <a:ext cx="200024" cy="2226995"/>
          </a:xfrm>
          <a:prstGeom prst="rightBracket">
            <a:avLst>
              <a:gd name="adj" fmla="val 374521"/>
            </a:avLst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43">
            <a:extLst>
              <a:ext uri="{FF2B5EF4-FFF2-40B4-BE49-F238E27FC236}">
                <a16:creationId xmlns:a16="http://schemas.microsoft.com/office/drawing/2014/main" xmlns="" id="{BA6163B7-B2A6-4446-9046-6341DE8EC652}"/>
              </a:ext>
            </a:extLst>
          </p:cNvPr>
          <p:cNvSpPr txBox="1"/>
          <p:nvPr/>
        </p:nvSpPr>
        <p:spPr>
          <a:xfrm>
            <a:off x="3195121" y="3844785"/>
            <a:ext cx="82155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㎝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" name="Picture 6">
            <a:extLst>
              <a:ext uri="{FF2B5EF4-FFF2-40B4-BE49-F238E27FC236}">
                <a16:creationId xmlns:a16="http://schemas.microsoft.com/office/drawing/2014/main" xmlns="" id="{6C59096C-2FDD-4FE2-BBE9-2C136DE64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13">
            <a:extLst>
              <a:ext uri="{FF2B5EF4-FFF2-40B4-BE49-F238E27FC236}">
                <a16:creationId xmlns:a16="http://schemas.microsoft.com/office/drawing/2014/main" xmlns="" id="{D1405C17-C099-4124-8085-9A40CBAA9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282" y="5231838"/>
            <a:ext cx="985838" cy="334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A6C27F48-5BC0-4342-BC26-82AD1A911759}"/>
              </a:ext>
            </a:extLst>
          </p:cNvPr>
          <p:cNvGrpSpPr/>
          <p:nvPr/>
        </p:nvGrpSpPr>
        <p:grpSpPr>
          <a:xfrm>
            <a:off x="4184286" y="1063984"/>
            <a:ext cx="2553484" cy="252028"/>
            <a:chOff x="7325566" y="3414548"/>
            <a:chExt cx="2553484" cy="252028"/>
          </a:xfrm>
        </p:grpSpPr>
        <p:sp>
          <p:nvSpPr>
            <p:cNvPr id="37" name="순서도: 대체 처리 36">
              <a:extLst>
                <a:ext uri="{FF2B5EF4-FFF2-40B4-BE49-F238E27FC236}">
                  <a16:creationId xmlns:a16="http://schemas.microsoft.com/office/drawing/2014/main" xmlns="" id="{616F86A8-7384-4B15-848E-5D167EB5C03B}"/>
                </a:ext>
              </a:extLst>
            </p:cNvPr>
            <p:cNvSpPr/>
            <p:nvPr/>
          </p:nvSpPr>
          <p:spPr>
            <a:xfrm>
              <a:off x="7325566" y="3414548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순서도: 대체 처리 37">
              <a:extLst>
                <a:ext uri="{FF2B5EF4-FFF2-40B4-BE49-F238E27FC236}">
                  <a16:creationId xmlns:a16="http://schemas.microsoft.com/office/drawing/2014/main" xmlns="" id="{FB014DCC-C0CA-41B9-AC2A-6C7CC430891C}"/>
                </a:ext>
              </a:extLst>
            </p:cNvPr>
            <p:cNvSpPr/>
            <p:nvPr/>
          </p:nvSpPr>
          <p:spPr>
            <a:xfrm>
              <a:off x="7846434" y="3414548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순서도: 대체 처리 38">
              <a:extLst>
                <a:ext uri="{FF2B5EF4-FFF2-40B4-BE49-F238E27FC236}">
                  <a16:creationId xmlns:a16="http://schemas.microsoft.com/office/drawing/2014/main" xmlns="" id="{DDFD3C0E-8723-44C2-A8F2-00BAC3C43C45}"/>
                </a:ext>
              </a:extLst>
            </p:cNvPr>
            <p:cNvSpPr/>
            <p:nvPr/>
          </p:nvSpPr>
          <p:spPr>
            <a:xfrm>
              <a:off x="8367302" y="3414548"/>
              <a:ext cx="482514" cy="252028"/>
            </a:xfrm>
            <a:prstGeom prst="flowChartAlternateProcess">
              <a:avLst/>
            </a:prstGeom>
            <a:solidFill>
              <a:srgbClr val="A46B5B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순서도: 대체 처리 39">
              <a:extLst>
                <a:ext uri="{FF2B5EF4-FFF2-40B4-BE49-F238E27FC236}">
                  <a16:creationId xmlns:a16="http://schemas.microsoft.com/office/drawing/2014/main" xmlns="" id="{67DF2438-10D0-49FE-8E77-BB2872CF50CD}"/>
                </a:ext>
              </a:extLst>
            </p:cNvPr>
            <p:cNvSpPr/>
            <p:nvPr/>
          </p:nvSpPr>
          <p:spPr>
            <a:xfrm>
              <a:off x="8881919" y="3414548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순서도: 대체 처리 40">
              <a:extLst>
                <a:ext uri="{FF2B5EF4-FFF2-40B4-BE49-F238E27FC236}">
                  <a16:creationId xmlns:a16="http://schemas.microsoft.com/office/drawing/2014/main" xmlns="" id="{B2CBB269-F2BB-48A1-BC44-2BB2993FFE7D}"/>
                </a:ext>
              </a:extLst>
            </p:cNvPr>
            <p:cNvSpPr/>
            <p:nvPr/>
          </p:nvSpPr>
          <p:spPr>
            <a:xfrm>
              <a:off x="9396536" y="3414548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42373AE9-B3B5-4893-BA1B-95E665A0EEAF}"/>
              </a:ext>
            </a:extLst>
          </p:cNvPr>
          <p:cNvGrpSpPr/>
          <p:nvPr/>
        </p:nvGrpSpPr>
        <p:grpSpPr>
          <a:xfrm>
            <a:off x="299175" y="3514130"/>
            <a:ext cx="6438596" cy="1683696"/>
            <a:chOff x="-161191" y="3183328"/>
            <a:chExt cx="6438596" cy="1683696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xmlns="" id="{7934F5C3-E6BA-4763-9D19-F67EC0AB646C}"/>
                </a:ext>
              </a:extLst>
            </p:cNvPr>
            <p:cNvGrpSpPr/>
            <p:nvPr/>
          </p:nvGrpSpPr>
          <p:grpSpPr>
            <a:xfrm>
              <a:off x="-161191" y="3183328"/>
              <a:ext cx="6438596" cy="1683696"/>
              <a:chOff x="-1127832" y="2932648"/>
              <a:chExt cx="6438596" cy="1683696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xmlns="" id="{5B8031B0-B2AB-4EC8-9DE1-6E432417CC5C}"/>
                  </a:ext>
                </a:extLst>
              </p:cNvPr>
              <p:cNvGrpSpPr/>
              <p:nvPr/>
            </p:nvGrpSpPr>
            <p:grpSpPr>
              <a:xfrm>
                <a:off x="-1127832" y="2932648"/>
                <a:ext cx="6438596" cy="1683696"/>
                <a:chOff x="-1225070" y="3148107"/>
                <a:chExt cx="6438596" cy="1683696"/>
              </a:xfrm>
            </p:grpSpPr>
            <p:sp>
              <p:nvSpPr>
                <p:cNvPr id="51" name="사각형: 둥근 모서리 50">
                  <a:extLst>
                    <a:ext uri="{FF2B5EF4-FFF2-40B4-BE49-F238E27FC236}">
                      <a16:creationId xmlns:a16="http://schemas.microsoft.com/office/drawing/2014/main" xmlns="" id="{2D742CA3-520A-4521-A4A7-05E90D9339EC}"/>
                    </a:ext>
                  </a:extLst>
                </p:cNvPr>
                <p:cNvSpPr/>
                <p:nvPr/>
              </p:nvSpPr>
              <p:spPr>
                <a:xfrm>
                  <a:off x="-1225070" y="3455564"/>
                  <a:ext cx="6438596" cy="1179022"/>
                </a:xfrm>
                <a:prstGeom prst="roundRect">
                  <a:avLst/>
                </a:prstGeom>
                <a:solidFill>
                  <a:schemeClr val="bg1"/>
                </a:solidFill>
                <a:ln w="28575">
                  <a:solidFill>
                    <a:srgbClr val="6F218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2" name="직각 삼각형 51">
                  <a:extLst>
                    <a:ext uri="{FF2B5EF4-FFF2-40B4-BE49-F238E27FC236}">
                      <a16:creationId xmlns:a16="http://schemas.microsoft.com/office/drawing/2014/main" xmlns="" id="{8893BB66-7CD5-4C69-8992-46FA34EDB6BC}"/>
                    </a:ext>
                  </a:extLst>
                </p:cNvPr>
                <p:cNvSpPr/>
                <p:nvPr/>
              </p:nvSpPr>
              <p:spPr>
                <a:xfrm flipH="1" flipV="1">
                  <a:off x="3254039" y="4643696"/>
                  <a:ext cx="195359" cy="188107"/>
                </a:xfrm>
                <a:prstGeom prst="rtTriangle">
                  <a:avLst/>
                </a:prstGeom>
                <a:solidFill>
                  <a:srgbClr val="6F2183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pic>
              <p:nvPicPr>
                <p:cNvPr id="53" name="Picture 2">
                  <a:extLst>
                    <a:ext uri="{FF2B5EF4-FFF2-40B4-BE49-F238E27FC236}">
                      <a16:creationId xmlns:a16="http://schemas.microsoft.com/office/drawing/2014/main" xmlns="" id="{87BFD740-D2F7-4233-862E-6D6FE752AC8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03" r="86080" b="78336"/>
                <a:stretch/>
              </p:blipFill>
              <p:spPr bwMode="auto">
                <a:xfrm>
                  <a:off x="-1017269" y="3148107"/>
                  <a:ext cx="851256" cy="2926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xmlns="" id="{3E7442B2-0E8E-4D13-99DA-271A4615E8EE}"/>
                  </a:ext>
                </a:extLst>
              </p:cNvPr>
              <p:cNvSpPr txBox="1"/>
              <p:nvPr/>
            </p:nvSpPr>
            <p:spPr>
              <a:xfrm>
                <a:off x="-995467" y="3420677"/>
                <a:ext cx="622869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평행사변형의 넓이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＝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밑변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)×(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높이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밑변이 </a:t>
                </a:r>
                <a:r>
                  <a:rPr lang="en-US" altLang="ko-KR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10 </a:t>
                </a:r>
                <a:r>
                  <a:rPr lang="ko-KR" altLang="en-US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㎝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이고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높이는 밑변의 길이의 </a:t>
                </a:r>
                <a:r>
                  <a:rPr lang="ko-KR" altLang="en-US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절반이므로 </a:t>
                </a:r>
                <a:r>
                  <a:rPr lang="en-US" altLang="ko-KR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10÷2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＝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5(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㎝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입니다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 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따라서 </a:t>
                </a:r>
                <a:r>
                  <a:rPr lang="ko-KR" altLang="en-US" sz="160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평행사변형의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넓이는 </a:t>
                </a:r>
                <a:r>
                  <a:rPr lang="en-US" altLang="ko-KR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10×5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＝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50(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㎠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입니다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</p:grpSp>
        <p:pic>
          <p:nvPicPr>
            <p:cNvPr id="44" name="Picture 4">
              <a:extLst>
                <a:ext uri="{FF2B5EF4-FFF2-40B4-BE49-F238E27FC236}">
                  <a16:creationId xmlns:a16="http://schemas.microsoft.com/office/drawing/2014/main" xmlns="" id="{53173A17-3FA9-4224-ABAD-053A7CE127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3481" y="3811479"/>
              <a:ext cx="89311" cy="100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4" name="TextBox 43"/>
          <p:cNvSpPr txBox="1"/>
          <p:nvPr/>
        </p:nvSpPr>
        <p:spPr>
          <a:xfrm>
            <a:off x="644499" y="1604119"/>
            <a:ext cx="592145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평행사변형의 높이는 밑변의 길이의 절반입니다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평행사변형의 넓이를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구해보시오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7329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A364C288-C106-47AE-B62B-C11ADC1E1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44" y="1016732"/>
            <a:ext cx="6634120" cy="4199953"/>
          </a:xfrm>
          <a:prstGeom prst="rect">
            <a:avLst/>
          </a:prstGeom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5-1</a:t>
            </a:r>
          </a:p>
        </p:txBody>
      </p:sp>
      <p:sp>
        <p:nvSpPr>
          <p:cNvPr id="3" name="TextBox 9"/>
          <p:cNvSpPr txBox="1">
            <a:spLocks noChangeArrowheads="1"/>
          </p:cNvSpPr>
          <p:nvPr/>
        </p:nvSpPr>
        <p:spPr bwMode="auto">
          <a:xfrm>
            <a:off x="2268538" y="333375"/>
            <a:ext cx="2705105" cy="284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0708 </a:t>
            </a:r>
            <a:r>
              <a:rPr kumimoji="0" lang="ko-KR" altLang="en-US" sz="1000" dirty="0">
                <a:latin typeface="맑은 고딕" pitchFamily="50" charset="-127"/>
                <a:ea typeface="맑은 고딕" pitchFamily="50" charset="-127"/>
              </a:rPr>
              <a:t>평행사변형의 넓이를 구해 볼까요</a:t>
            </a: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suh_0501_06_0708_401_1.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html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8"/>
          <p:cNvSpPr txBox="1">
            <a:spLocks noChangeArrowheads="1"/>
          </p:cNvSpPr>
          <p:nvPr/>
        </p:nvSpPr>
        <p:spPr bwMode="auto">
          <a:xfrm>
            <a:off x="2268538" y="128588"/>
            <a:ext cx="208756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397481"/>
              </p:ext>
            </p:extLst>
          </p:nvPr>
        </p:nvGraphicFramePr>
        <p:xfrm>
          <a:off x="7020272" y="689281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기존 </a:t>
                      </a: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1,2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번은 </a:t>
                      </a: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2,4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번에 넣고</a:t>
                      </a: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1,3,5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번 문제 신규 추가</a:t>
                      </a: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3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aseline="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baseline="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baseline="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baseline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답 수정 있음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단위는 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답박스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밖으로 빼기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확인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네모 약물 수정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254CFEF0-7D53-4D04-A22E-DDA135539E4E}"/>
              </a:ext>
            </a:extLst>
          </p:cNvPr>
          <p:cNvSpPr/>
          <p:nvPr/>
        </p:nvSpPr>
        <p:spPr>
          <a:xfrm>
            <a:off x="207872" y="1358099"/>
            <a:ext cx="403688" cy="4680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4153D3CD-F0D9-44F9-9B1E-38FCB17A1A98}"/>
              </a:ext>
            </a:extLst>
          </p:cNvPr>
          <p:cNvSpPr/>
          <p:nvPr/>
        </p:nvSpPr>
        <p:spPr>
          <a:xfrm>
            <a:off x="58740" y="148258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xmlns="" id="{BEBB4BA7-7E6A-4D0C-A2EC-1DEC0BDB8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3952" y="1617263"/>
            <a:ext cx="3048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51605600-38D8-4D79-8521-CABF690FD574}"/>
              </a:ext>
            </a:extLst>
          </p:cNvPr>
          <p:cNvSpPr/>
          <p:nvPr/>
        </p:nvSpPr>
        <p:spPr>
          <a:xfrm>
            <a:off x="5846139" y="4906691"/>
            <a:ext cx="1025354" cy="3776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xmlns="" id="{B2C61122-6802-47C0-B301-39B17E181676}"/>
              </a:ext>
            </a:extLst>
          </p:cNvPr>
          <p:cNvSpPr/>
          <p:nvPr/>
        </p:nvSpPr>
        <p:spPr>
          <a:xfrm>
            <a:off x="5794157" y="479715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</a:t>
            </a: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xmlns="" id="{17FC8D34-F689-4BB8-B5DD-3EE24076801C}"/>
              </a:ext>
            </a:extLst>
          </p:cNvPr>
          <p:cNvSpPr/>
          <p:nvPr/>
        </p:nvSpPr>
        <p:spPr>
          <a:xfrm>
            <a:off x="2629204" y="392971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739A3899-839B-4546-B945-EF879C843EDB}"/>
              </a:ext>
            </a:extLst>
          </p:cNvPr>
          <p:cNvSpPr/>
          <p:nvPr/>
        </p:nvSpPr>
        <p:spPr>
          <a:xfrm>
            <a:off x="3297896" y="4139922"/>
            <a:ext cx="41549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18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㎝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78E79254-C541-4BD8-8B5A-17BF81A06BDA}"/>
              </a:ext>
            </a:extLst>
          </p:cNvPr>
          <p:cNvSpPr/>
          <p:nvPr/>
        </p:nvSpPr>
        <p:spPr>
          <a:xfrm>
            <a:off x="2807805" y="4077072"/>
            <a:ext cx="923458" cy="4631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5727093-75E0-4610-9479-944848203D1E}"/>
              </a:ext>
            </a:extLst>
          </p:cNvPr>
          <p:cNvSpPr txBox="1"/>
          <p:nvPr/>
        </p:nvSpPr>
        <p:spPr>
          <a:xfrm>
            <a:off x="2852136" y="4106873"/>
            <a:ext cx="479611" cy="4053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algn="ctr"/>
            <a:endParaRPr lang="en-US" altLang="ko-KR"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43">
            <a:extLst>
              <a:ext uri="{FF2B5EF4-FFF2-40B4-BE49-F238E27FC236}">
                <a16:creationId xmlns:a16="http://schemas.microsoft.com/office/drawing/2014/main" xmlns="" id="{13604D70-A0E2-4C7A-BCDD-D5E24467C966}"/>
              </a:ext>
            </a:extLst>
          </p:cNvPr>
          <p:cNvSpPr txBox="1"/>
          <p:nvPr/>
        </p:nvSpPr>
        <p:spPr>
          <a:xfrm>
            <a:off x="2852137" y="4112067"/>
            <a:ext cx="479611" cy="3439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xmlns="" id="{0C522BD7-B0D7-447A-ABCB-C61858EF6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148" y="4402227"/>
            <a:ext cx="245222" cy="245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4153D3CD-F0D9-44F9-9B1E-38FCB17A1A98}"/>
              </a:ext>
            </a:extLst>
          </p:cNvPr>
          <p:cNvSpPr/>
          <p:nvPr/>
        </p:nvSpPr>
        <p:spPr>
          <a:xfrm>
            <a:off x="4862441" y="173710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006" y="1466718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61167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xmlns="" id="{43D018ED-A676-487E-807D-22229E804842}"/>
              </a:ext>
            </a:extLst>
          </p:cNvPr>
          <p:cNvSpPr/>
          <p:nvPr/>
        </p:nvSpPr>
        <p:spPr bwMode="auto">
          <a:xfrm>
            <a:off x="1018272" y="3488138"/>
            <a:ext cx="146496" cy="146496"/>
          </a:xfrm>
          <a:prstGeom prst="rect">
            <a:avLst/>
          </a:prstGeom>
          <a:noFill/>
          <a:ln w="19050" cap="flat" cmpd="sng" algn="ctr">
            <a:solidFill>
              <a:srgbClr val="FF33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5-1</a:t>
            </a:r>
          </a:p>
        </p:txBody>
      </p:sp>
      <p:sp>
        <p:nvSpPr>
          <p:cNvPr id="29" name="TextBox 9"/>
          <p:cNvSpPr txBox="1">
            <a:spLocks noChangeArrowheads="1"/>
          </p:cNvSpPr>
          <p:nvPr/>
        </p:nvSpPr>
        <p:spPr bwMode="auto">
          <a:xfrm>
            <a:off x="2268538" y="333375"/>
            <a:ext cx="2705105" cy="284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0708 </a:t>
            </a:r>
            <a:r>
              <a:rPr kumimoji="0" lang="ko-KR" altLang="en-US" sz="1000" dirty="0">
                <a:latin typeface="맑은 고딕" pitchFamily="50" charset="-127"/>
                <a:ea typeface="맑은 고딕" pitchFamily="50" charset="-127"/>
              </a:rPr>
              <a:t>평행사변형의 넓이를 구해 볼까요</a:t>
            </a: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suh_0501_06_0708_401_1.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html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8"/>
          <p:cNvSpPr txBox="1">
            <a:spLocks noChangeArrowheads="1"/>
          </p:cNvSpPr>
          <p:nvPr/>
        </p:nvSpPr>
        <p:spPr bwMode="auto">
          <a:xfrm>
            <a:off x="2268538" y="128588"/>
            <a:ext cx="208756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xmlns="" id="{54A106B4-7914-4166-B0E2-FA828AEE60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60953"/>
              </p:ext>
            </p:extLst>
          </p:nvPr>
        </p:nvGraphicFramePr>
        <p:xfrm>
          <a:off x="7020272" y="689281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3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풀이 확인 버튼 팝업 내용 추가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미니 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팝업창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및다음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슬라이드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확인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baseline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73" name="Picture 6">
            <a:extLst>
              <a:ext uri="{FF2B5EF4-FFF2-40B4-BE49-F238E27FC236}">
                <a16:creationId xmlns:a16="http://schemas.microsoft.com/office/drawing/2014/main" xmlns="" id="{6D53065B-DF28-492A-850C-76A55DD90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" name="Picture 13">
            <a:extLst>
              <a:ext uri="{FF2B5EF4-FFF2-40B4-BE49-F238E27FC236}">
                <a16:creationId xmlns:a16="http://schemas.microsoft.com/office/drawing/2014/main" xmlns="" id="{4F542049-A7E0-4F31-8CF9-FFBEAC7EA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282" y="5231838"/>
            <a:ext cx="985838" cy="334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6" name="타원 85">
            <a:extLst>
              <a:ext uri="{FF2B5EF4-FFF2-40B4-BE49-F238E27FC236}">
                <a16:creationId xmlns:a16="http://schemas.microsoft.com/office/drawing/2014/main" xmlns="" id="{0D7120F2-D4B8-44E4-96F4-6F3DAC961F4E}"/>
              </a:ext>
            </a:extLst>
          </p:cNvPr>
          <p:cNvSpPr/>
          <p:nvPr/>
        </p:nvSpPr>
        <p:spPr>
          <a:xfrm>
            <a:off x="4391233" y="50652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xmlns="" id="{CC18DA2F-48D4-49BD-A737-1F2797552910}"/>
              </a:ext>
            </a:extLst>
          </p:cNvPr>
          <p:cNvSpPr/>
          <p:nvPr/>
        </p:nvSpPr>
        <p:spPr>
          <a:xfrm>
            <a:off x="5524120" y="50652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xmlns="" id="{A28C3AEA-F491-4E80-83AE-1607AEAF8567}"/>
              </a:ext>
            </a:extLst>
          </p:cNvPr>
          <p:cNvGrpSpPr/>
          <p:nvPr/>
        </p:nvGrpSpPr>
        <p:grpSpPr>
          <a:xfrm>
            <a:off x="4184286" y="1063984"/>
            <a:ext cx="2553484" cy="252028"/>
            <a:chOff x="7325566" y="3951211"/>
            <a:chExt cx="2553484" cy="252028"/>
          </a:xfrm>
        </p:grpSpPr>
        <p:sp>
          <p:nvSpPr>
            <p:cNvPr id="96" name="순서도: 대체 처리 95">
              <a:extLst>
                <a:ext uri="{FF2B5EF4-FFF2-40B4-BE49-F238E27FC236}">
                  <a16:creationId xmlns:a16="http://schemas.microsoft.com/office/drawing/2014/main" xmlns="" id="{E07D48CE-F239-47D3-B533-110439F83A6E}"/>
                </a:ext>
              </a:extLst>
            </p:cNvPr>
            <p:cNvSpPr/>
            <p:nvPr/>
          </p:nvSpPr>
          <p:spPr>
            <a:xfrm>
              <a:off x="7325566" y="3951211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순서도: 대체 처리 96">
              <a:extLst>
                <a:ext uri="{FF2B5EF4-FFF2-40B4-BE49-F238E27FC236}">
                  <a16:creationId xmlns:a16="http://schemas.microsoft.com/office/drawing/2014/main" xmlns="" id="{5FB87F18-ADA0-4427-800E-204F4305C4D8}"/>
                </a:ext>
              </a:extLst>
            </p:cNvPr>
            <p:cNvSpPr/>
            <p:nvPr/>
          </p:nvSpPr>
          <p:spPr>
            <a:xfrm>
              <a:off x="7846434" y="3951211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순서도: 대체 처리 97">
              <a:extLst>
                <a:ext uri="{FF2B5EF4-FFF2-40B4-BE49-F238E27FC236}">
                  <a16:creationId xmlns:a16="http://schemas.microsoft.com/office/drawing/2014/main" xmlns="" id="{B2AF380B-D34A-4ACA-BE0E-1CC7F6C2FA38}"/>
                </a:ext>
              </a:extLst>
            </p:cNvPr>
            <p:cNvSpPr/>
            <p:nvPr/>
          </p:nvSpPr>
          <p:spPr>
            <a:xfrm>
              <a:off x="8367302" y="3951211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순서도: 대체 처리 98">
              <a:extLst>
                <a:ext uri="{FF2B5EF4-FFF2-40B4-BE49-F238E27FC236}">
                  <a16:creationId xmlns:a16="http://schemas.microsoft.com/office/drawing/2014/main" xmlns="" id="{8F53AEAB-3D20-40A9-9534-712ADAD10E71}"/>
                </a:ext>
              </a:extLst>
            </p:cNvPr>
            <p:cNvSpPr/>
            <p:nvPr/>
          </p:nvSpPr>
          <p:spPr>
            <a:xfrm>
              <a:off x="8881919" y="3951211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순서도: 대체 처리 99">
              <a:extLst>
                <a:ext uri="{FF2B5EF4-FFF2-40B4-BE49-F238E27FC236}">
                  <a16:creationId xmlns:a16="http://schemas.microsoft.com/office/drawing/2014/main" xmlns="" id="{F557B1FA-0A63-441C-962C-0835283A5DC1}"/>
                </a:ext>
              </a:extLst>
            </p:cNvPr>
            <p:cNvSpPr/>
            <p:nvPr/>
          </p:nvSpPr>
          <p:spPr>
            <a:xfrm>
              <a:off x="9396536" y="3951211"/>
              <a:ext cx="482514" cy="252028"/>
            </a:xfrm>
            <a:prstGeom prst="flowChartAlternateProcess">
              <a:avLst/>
            </a:prstGeom>
            <a:solidFill>
              <a:srgbClr val="A46B5B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0" name="오른쪽 대괄호 49">
            <a:extLst>
              <a:ext uri="{FF2B5EF4-FFF2-40B4-BE49-F238E27FC236}">
                <a16:creationId xmlns:a16="http://schemas.microsoft.com/office/drawing/2014/main" xmlns="" id="{8C587BED-4F8D-4F39-A82B-4C1D86D60A57}"/>
              </a:ext>
            </a:extLst>
          </p:cNvPr>
          <p:cNvSpPr/>
          <p:nvPr/>
        </p:nvSpPr>
        <p:spPr bwMode="auto">
          <a:xfrm>
            <a:off x="1189136" y="2501618"/>
            <a:ext cx="130103" cy="1116000"/>
          </a:xfrm>
          <a:prstGeom prst="rightBracket">
            <a:avLst>
              <a:gd name="adj" fmla="val 428891"/>
            </a:avLst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FBA23217-A7CD-46C0-9322-176A4F577A35}"/>
              </a:ext>
            </a:extLst>
          </p:cNvPr>
          <p:cNvSpPr/>
          <p:nvPr/>
        </p:nvSpPr>
        <p:spPr bwMode="auto">
          <a:xfrm>
            <a:off x="3236552" y="2131372"/>
            <a:ext cx="403127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DA8C29C4-8C39-4351-A5DE-AB5E8B798297}"/>
              </a:ext>
            </a:extLst>
          </p:cNvPr>
          <p:cNvSpPr/>
          <p:nvPr/>
        </p:nvSpPr>
        <p:spPr bwMode="auto">
          <a:xfrm>
            <a:off x="1254187" y="2922459"/>
            <a:ext cx="403127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xmlns="" id="{653DE71C-1A4F-4FBE-B056-9D8BA3129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350" y="2135096"/>
            <a:ext cx="344550" cy="344550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xmlns="" id="{5B549E34-9E8B-4B36-9A1D-C110AB8882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214" y="2125571"/>
            <a:ext cx="344550" cy="348701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xmlns="" id="{26D0A8FC-2CF9-4C97-86F3-D06C6F5875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514" y="2135096"/>
            <a:ext cx="344550" cy="344550"/>
          </a:xfrm>
          <a:prstGeom prst="rect">
            <a:avLst/>
          </a:prstGeom>
        </p:spPr>
      </p:pic>
      <p:grpSp>
        <p:nvGrpSpPr>
          <p:cNvPr id="82" name="그룹 81">
            <a:extLst>
              <a:ext uri="{FF2B5EF4-FFF2-40B4-BE49-F238E27FC236}">
                <a16:creationId xmlns:a16="http://schemas.microsoft.com/office/drawing/2014/main" xmlns="" id="{6143424F-5B61-4A82-AC1B-C954683B536F}"/>
              </a:ext>
            </a:extLst>
          </p:cNvPr>
          <p:cNvGrpSpPr/>
          <p:nvPr/>
        </p:nvGrpSpPr>
        <p:grpSpPr>
          <a:xfrm>
            <a:off x="3170313" y="4070270"/>
            <a:ext cx="428400" cy="426486"/>
            <a:chOff x="3778563" y="3897760"/>
            <a:chExt cx="325385" cy="349103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xmlns="" id="{3FDA6337-5018-4F9B-BEAC-E2ADA7668F70}"/>
                </a:ext>
              </a:extLst>
            </p:cNvPr>
            <p:cNvSpPr txBox="1"/>
            <p:nvPr/>
          </p:nvSpPr>
          <p:spPr>
            <a:xfrm>
              <a:off x="3778563" y="3897760"/>
              <a:ext cx="325384" cy="3439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noAutofit/>
            </a:bodyPr>
            <a:lstStyle/>
            <a:p>
              <a:pPr algn="ctr"/>
              <a:endPara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TextBox 43">
              <a:extLst>
                <a:ext uri="{FF2B5EF4-FFF2-40B4-BE49-F238E27FC236}">
                  <a16:creationId xmlns:a16="http://schemas.microsoft.com/office/drawing/2014/main" xmlns="" id="{CF095BF6-8E5A-447D-88CF-FF1EEEBF1CC2}"/>
                </a:ext>
              </a:extLst>
            </p:cNvPr>
            <p:cNvSpPr txBox="1"/>
            <p:nvPr/>
          </p:nvSpPr>
          <p:spPr>
            <a:xfrm>
              <a:off x="3778564" y="3902953"/>
              <a:ext cx="325384" cy="3439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endParaRPr lang="en-US" altLang="ko-KR" sz="20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8" name="TextBox 43">
            <a:extLst>
              <a:ext uri="{FF2B5EF4-FFF2-40B4-BE49-F238E27FC236}">
                <a16:creationId xmlns:a16="http://schemas.microsoft.com/office/drawing/2014/main" xmlns="" id="{BD8B452B-7CDD-446B-802E-8452C0608179}"/>
              </a:ext>
            </a:extLst>
          </p:cNvPr>
          <p:cNvSpPr txBox="1"/>
          <p:nvPr/>
        </p:nvSpPr>
        <p:spPr>
          <a:xfrm>
            <a:off x="644499" y="1604119"/>
            <a:ext cx="592145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아래 도형 중 넓이가 </a:t>
            </a:r>
            <a:r>
              <a:rPr lang="ko-KR" altLang="en-US" sz="1900" u="sng" spc="-150" dirty="0">
                <a:latin typeface="맑은 고딕" pitchFamily="50" charset="-127"/>
                <a:ea typeface="맑은 고딕" pitchFamily="50" charset="-127"/>
              </a:rPr>
              <a:t>다른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평행사변형 하나를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찾으시오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85" name="Picture 4">
            <a:extLst>
              <a:ext uri="{FF2B5EF4-FFF2-40B4-BE49-F238E27FC236}">
                <a16:creationId xmlns:a16="http://schemas.microsoft.com/office/drawing/2014/main" xmlns="" id="{0C47528D-9E6B-4812-BFD8-325AA59B8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068" y="4393505"/>
            <a:ext cx="245222" cy="245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xmlns="" id="{620FFBCB-A542-472D-AA37-445DD2540F75}"/>
              </a:ext>
            </a:extLst>
          </p:cNvPr>
          <p:cNvCxnSpPr/>
          <p:nvPr/>
        </p:nvCxnSpPr>
        <p:spPr bwMode="auto">
          <a:xfrm>
            <a:off x="863600" y="3645024"/>
            <a:ext cx="5040548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B0630791-C441-4E93-B4EB-FA9EE6C15AA7}"/>
              </a:ext>
            </a:extLst>
          </p:cNvPr>
          <p:cNvSpPr/>
          <p:nvPr/>
        </p:nvSpPr>
        <p:spPr>
          <a:xfrm>
            <a:off x="1134908" y="2853500"/>
            <a:ext cx="599844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700" dirty="0" smtClean="0">
                <a:latin typeface="맑은 고딕" pitchFamily="50" charset="-127"/>
                <a:ea typeface="맑은 고딕" pitchFamily="50" charset="-127"/>
              </a:rPr>
              <a:t>4 </a:t>
            </a:r>
            <a:r>
              <a:rPr lang="ko-KR" altLang="en-US" sz="1700" dirty="0" smtClean="0">
                <a:latin typeface="맑은 고딕" pitchFamily="50" charset="-127"/>
                <a:ea typeface="맑은 고딕" pitchFamily="50" charset="-127"/>
              </a:rPr>
              <a:t>㎝</a:t>
            </a:r>
            <a:endParaRPr lang="en-US" altLang="ko-KR" sz="17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59F683C5-133E-4051-BB65-E4E62714C250}"/>
              </a:ext>
            </a:extLst>
          </p:cNvPr>
          <p:cNvSpPr/>
          <p:nvPr/>
        </p:nvSpPr>
        <p:spPr bwMode="auto">
          <a:xfrm>
            <a:off x="1018272" y="2487672"/>
            <a:ext cx="146496" cy="146496"/>
          </a:xfrm>
          <a:prstGeom prst="rect">
            <a:avLst/>
          </a:prstGeom>
          <a:noFill/>
          <a:ln w="19050" cap="flat" cmpd="sng" algn="ctr">
            <a:solidFill>
              <a:srgbClr val="FF33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9565E0B7-548F-4C11-87C8-EB3DDF0227EA}"/>
              </a:ext>
            </a:extLst>
          </p:cNvPr>
          <p:cNvCxnSpPr/>
          <p:nvPr/>
        </p:nvCxnSpPr>
        <p:spPr bwMode="auto">
          <a:xfrm>
            <a:off x="863600" y="2478655"/>
            <a:ext cx="5040548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760F4002-D05D-4A43-8527-47CED2864B8E}"/>
              </a:ext>
            </a:extLst>
          </p:cNvPr>
          <p:cNvCxnSpPr/>
          <p:nvPr/>
        </p:nvCxnSpPr>
        <p:spPr bwMode="auto">
          <a:xfrm>
            <a:off x="1173380" y="2478655"/>
            <a:ext cx="0" cy="1166369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3" name="평행 사변형 92">
            <a:extLst>
              <a:ext uri="{FF2B5EF4-FFF2-40B4-BE49-F238E27FC236}">
                <a16:creationId xmlns:a16="http://schemas.microsoft.com/office/drawing/2014/main" xmlns="" id="{ECFF1325-113C-454E-924E-5ACF7D2E6805}"/>
              </a:ext>
            </a:extLst>
          </p:cNvPr>
          <p:cNvSpPr/>
          <p:nvPr/>
        </p:nvSpPr>
        <p:spPr bwMode="auto">
          <a:xfrm>
            <a:off x="1508405" y="2486030"/>
            <a:ext cx="1274111" cy="1148604"/>
          </a:xfrm>
          <a:prstGeom prst="parallelogram">
            <a:avLst/>
          </a:prstGeom>
          <a:solidFill>
            <a:srgbClr val="54D454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4" name="평행 사변형 93">
            <a:extLst>
              <a:ext uri="{FF2B5EF4-FFF2-40B4-BE49-F238E27FC236}">
                <a16:creationId xmlns:a16="http://schemas.microsoft.com/office/drawing/2014/main" xmlns="" id="{23C3C3B7-17B7-426D-B94C-5C078361C00E}"/>
              </a:ext>
            </a:extLst>
          </p:cNvPr>
          <p:cNvSpPr/>
          <p:nvPr/>
        </p:nvSpPr>
        <p:spPr bwMode="auto">
          <a:xfrm flipH="1">
            <a:off x="3053330" y="2486030"/>
            <a:ext cx="1158629" cy="1148604"/>
          </a:xfrm>
          <a:prstGeom prst="parallelogram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2" name="평행 사변형 101">
            <a:extLst>
              <a:ext uri="{FF2B5EF4-FFF2-40B4-BE49-F238E27FC236}">
                <a16:creationId xmlns:a16="http://schemas.microsoft.com/office/drawing/2014/main" xmlns="" id="{12984BA4-0337-49A8-B12B-939FEE5F8005}"/>
              </a:ext>
            </a:extLst>
          </p:cNvPr>
          <p:cNvSpPr/>
          <p:nvPr/>
        </p:nvSpPr>
        <p:spPr bwMode="auto">
          <a:xfrm flipH="1">
            <a:off x="4477124" y="2486030"/>
            <a:ext cx="1274111" cy="1148604"/>
          </a:xfrm>
          <a:prstGeom prst="parallelogram">
            <a:avLst/>
          </a:prstGeom>
          <a:solidFill>
            <a:srgbClr val="FF674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xmlns="" id="{D6F7DE0E-6D83-43A6-87AC-F119D4E81E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599" y="4093881"/>
            <a:ext cx="344550" cy="344550"/>
          </a:xfrm>
          <a:prstGeom prst="rect">
            <a:avLst/>
          </a:prstGeom>
        </p:spPr>
      </p:pic>
      <p:sp>
        <p:nvSpPr>
          <p:cNvPr id="104" name="오른쪽 대괄호 103">
            <a:extLst>
              <a:ext uri="{FF2B5EF4-FFF2-40B4-BE49-F238E27FC236}">
                <a16:creationId xmlns:a16="http://schemas.microsoft.com/office/drawing/2014/main" xmlns="" id="{6917A6BF-2EAD-4FB8-9A76-DA98E7666B9B}"/>
              </a:ext>
            </a:extLst>
          </p:cNvPr>
          <p:cNvSpPr/>
          <p:nvPr/>
        </p:nvSpPr>
        <p:spPr bwMode="auto">
          <a:xfrm rot="5400000">
            <a:off x="1931432" y="3238193"/>
            <a:ext cx="130103" cy="974569"/>
          </a:xfrm>
          <a:prstGeom prst="rightBracket">
            <a:avLst>
              <a:gd name="adj" fmla="val 428891"/>
            </a:avLst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xmlns="" id="{559101BF-A9F9-4EF5-B255-31A2EDD567D3}"/>
              </a:ext>
            </a:extLst>
          </p:cNvPr>
          <p:cNvSpPr/>
          <p:nvPr/>
        </p:nvSpPr>
        <p:spPr bwMode="auto">
          <a:xfrm>
            <a:off x="1808007" y="3699594"/>
            <a:ext cx="403127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xmlns="" id="{AB8A9AE2-4B32-47E4-8B2D-4E837418808C}"/>
              </a:ext>
            </a:extLst>
          </p:cNvPr>
          <p:cNvSpPr/>
          <p:nvPr/>
        </p:nvSpPr>
        <p:spPr>
          <a:xfrm>
            <a:off x="1688728" y="3630635"/>
            <a:ext cx="599844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700" dirty="0" smtClean="0">
                <a:latin typeface="맑은 고딕" pitchFamily="50" charset="-127"/>
                <a:ea typeface="맑은 고딕" pitchFamily="50" charset="-127"/>
              </a:rPr>
              <a:t>4 </a:t>
            </a:r>
            <a:r>
              <a:rPr lang="ko-KR" altLang="en-US" sz="1700" dirty="0" smtClean="0">
                <a:latin typeface="맑은 고딕" pitchFamily="50" charset="-127"/>
                <a:ea typeface="맑은 고딕" pitchFamily="50" charset="-127"/>
              </a:rPr>
              <a:t>㎝</a:t>
            </a:r>
            <a:endParaRPr lang="en-US" altLang="ko-KR" sz="17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7" name="오른쪽 대괄호 106">
            <a:extLst>
              <a:ext uri="{FF2B5EF4-FFF2-40B4-BE49-F238E27FC236}">
                <a16:creationId xmlns:a16="http://schemas.microsoft.com/office/drawing/2014/main" xmlns="" id="{3EA52709-4C3E-41BC-A829-5343C68FEC8A}"/>
              </a:ext>
            </a:extLst>
          </p:cNvPr>
          <p:cNvSpPr/>
          <p:nvPr/>
        </p:nvSpPr>
        <p:spPr bwMode="auto">
          <a:xfrm rot="5400000">
            <a:off x="5194542" y="3238193"/>
            <a:ext cx="130103" cy="974569"/>
          </a:xfrm>
          <a:prstGeom prst="rightBracket">
            <a:avLst>
              <a:gd name="adj" fmla="val 428891"/>
            </a:avLst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xmlns="" id="{59EC972B-D09A-4BA3-81EF-D35C1E35659C}"/>
              </a:ext>
            </a:extLst>
          </p:cNvPr>
          <p:cNvSpPr/>
          <p:nvPr/>
        </p:nvSpPr>
        <p:spPr bwMode="auto">
          <a:xfrm>
            <a:off x="5071117" y="3699594"/>
            <a:ext cx="403127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xmlns="" id="{76ED3D42-4B0E-4A59-9A66-13B8DC6F4B8D}"/>
              </a:ext>
            </a:extLst>
          </p:cNvPr>
          <p:cNvSpPr/>
          <p:nvPr/>
        </p:nvSpPr>
        <p:spPr>
          <a:xfrm>
            <a:off x="4951838" y="3630635"/>
            <a:ext cx="599844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700" dirty="0" smtClean="0">
                <a:latin typeface="맑은 고딕" pitchFamily="50" charset="-127"/>
                <a:ea typeface="맑은 고딕" pitchFamily="50" charset="-127"/>
              </a:rPr>
              <a:t>4 </a:t>
            </a:r>
            <a:r>
              <a:rPr lang="ko-KR" altLang="en-US" sz="1700" dirty="0" smtClean="0">
                <a:latin typeface="맑은 고딕" pitchFamily="50" charset="-127"/>
                <a:ea typeface="맑은 고딕" pitchFamily="50" charset="-127"/>
              </a:rPr>
              <a:t>㎝</a:t>
            </a:r>
            <a:endParaRPr lang="en-US" altLang="ko-KR" sz="17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0" name="오른쪽 대괄호 109">
            <a:extLst>
              <a:ext uri="{FF2B5EF4-FFF2-40B4-BE49-F238E27FC236}">
                <a16:creationId xmlns:a16="http://schemas.microsoft.com/office/drawing/2014/main" xmlns="" id="{E8BC137C-2780-4416-ADE8-BB9D811EA504}"/>
              </a:ext>
            </a:extLst>
          </p:cNvPr>
          <p:cNvSpPr/>
          <p:nvPr/>
        </p:nvSpPr>
        <p:spPr bwMode="auto">
          <a:xfrm rot="5400000">
            <a:off x="3712686" y="3291257"/>
            <a:ext cx="130103" cy="868442"/>
          </a:xfrm>
          <a:prstGeom prst="rightBracket">
            <a:avLst>
              <a:gd name="adj" fmla="val 333752"/>
            </a:avLst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xmlns="" id="{12E7720F-2DEC-4D35-A2B5-1BEB822F0291}"/>
              </a:ext>
            </a:extLst>
          </p:cNvPr>
          <p:cNvSpPr/>
          <p:nvPr/>
        </p:nvSpPr>
        <p:spPr bwMode="auto">
          <a:xfrm>
            <a:off x="3642325" y="3699594"/>
            <a:ext cx="403127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xmlns="" id="{6198CCC6-8777-4526-8DAD-131C737C58CA}"/>
              </a:ext>
            </a:extLst>
          </p:cNvPr>
          <p:cNvSpPr/>
          <p:nvPr/>
        </p:nvSpPr>
        <p:spPr>
          <a:xfrm>
            <a:off x="3523046" y="3630635"/>
            <a:ext cx="599844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700" dirty="0" smtClean="0">
                <a:latin typeface="맑은 고딕" pitchFamily="50" charset="-127"/>
                <a:ea typeface="맑은 고딕" pitchFamily="50" charset="-127"/>
              </a:rPr>
              <a:t>3 </a:t>
            </a:r>
            <a:r>
              <a:rPr lang="ko-KR" altLang="en-US" sz="1700" dirty="0" smtClean="0">
                <a:latin typeface="맑은 고딕" pitchFamily="50" charset="-127"/>
                <a:ea typeface="맑은 고딕" pitchFamily="50" charset="-127"/>
              </a:rPr>
              <a:t>㎝</a:t>
            </a:r>
            <a:endParaRPr lang="en-US" altLang="ko-KR" sz="17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05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평행 사변형 77">
            <a:extLst>
              <a:ext uri="{FF2B5EF4-FFF2-40B4-BE49-F238E27FC236}">
                <a16:creationId xmlns:a16="http://schemas.microsoft.com/office/drawing/2014/main" xmlns="" id="{23C3C3B7-17B7-426D-B94C-5C078361C00E}"/>
              </a:ext>
            </a:extLst>
          </p:cNvPr>
          <p:cNvSpPr/>
          <p:nvPr/>
        </p:nvSpPr>
        <p:spPr bwMode="auto">
          <a:xfrm flipH="1">
            <a:off x="3053330" y="2486030"/>
            <a:ext cx="1158629" cy="1148604"/>
          </a:xfrm>
          <a:prstGeom prst="parallelogram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xmlns="" id="{43D018ED-A676-487E-807D-22229E804842}"/>
              </a:ext>
            </a:extLst>
          </p:cNvPr>
          <p:cNvSpPr/>
          <p:nvPr/>
        </p:nvSpPr>
        <p:spPr bwMode="auto">
          <a:xfrm>
            <a:off x="1018272" y="3488138"/>
            <a:ext cx="146496" cy="146496"/>
          </a:xfrm>
          <a:prstGeom prst="rect">
            <a:avLst/>
          </a:prstGeom>
          <a:noFill/>
          <a:ln w="19050" cap="flat" cmpd="sng" algn="ctr">
            <a:solidFill>
              <a:srgbClr val="FF33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5-1</a:t>
            </a:r>
          </a:p>
        </p:txBody>
      </p:sp>
      <p:sp>
        <p:nvSpPr>
          <p:cNvPr id="29" name="TextBox 9"/>
          <p:cNvSpPr txBox="1">
            <a:spLocks noChangeArrowheads="1"/>
          </p:cNvSpPr>
          <p:nvPr/>
        </p:nvSpPr>
        <p:spPr bwMode="auto">
          <a:xfrm>
            <a:off x="2268538" y="333375"/>
            <a:ext cx="2705105" cy="284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0708 </a:t>
            </a:r>
            <a:r>
              <a:rPr kumimoji="0" lang="ko-KR" altLang="en-US" sz="1000" dirty="0">
                <a:latin typeface="맑은 고딕" pitchFamily="50" charset="-127"/>
                <a:ea typeface="맑은 고딕" pitchFamily="50" charset="-127"/>
              </a:rPr>
              <a:t>평행사변형의 넓이를 구해 볼까요</a:t>
            </a: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suh_0501_06_0708_401_1.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html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8"/>
          <p:cNvSpPr txBox="1">
            <a:spLocks noChangeArrowheads="1"/>
          </p:cNvSpPr>
          <p:nvPr/>
        </p:nvSpPr>
        <p:spPr bwMode="auto">
          <a:xfrm>
            <a:off x="2268538" y="128588"/>
            <a:ext cx="208756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pic>
        <p:nvPicPr>
          <p:cNvPr id="73" name="Picture 6">
            <a:extLst>
              <a:ext uri="{FF2B5EF4-FFF2-40B4-BE49-F238E27FC236}">
                <a16:creationId xmlns:a16="http://schemas.microsoft.com/office/drawing/2014/main" xmlns="" id="{6D53065B-DF28-492A-850C-76A55DD90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" name="Picture 13">
            <a:extLst>
              <a:ext uri="{FF2B5EF4-FFF2-40B4-BE49-F238E27FC236}">
                <a16:creationId xmlns:a16="http://schemas.microsoft.com/office/drawing/2014/main" xmlns="" id="{4F542049-A7E0-4F31-8CF9-FFBEAC7EA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282" y="5231838"/>
            <a:ext cx="985838" cy="334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5" name="그룹 94">
            <a:extLst>
              <a:ext uri="{FF2B5EF4-FFF2-40B4-BE49-F238E27FC236}">
                <a16:creationId xmlns:a16="http://schemas.microsoft.com/office/drawing/2014/main" xmlns="" id="{A28C3AEA-F491-4E80-83AE-1607AEAF8567}"/>
              </a:ext>
            </a:extLst>
          </p:cNvPr>
          <p:cNvGrpSpPr/>
          <p:nvPr/>
        </p:nvGrpSpPr>
        <p:grpSpPr>
          <a:xfrm>
            <a:off x="4184286" y="1063984"/>
            <a:ext cx="2553484" cy="252028"/>
            <a:chOff x="7325566" y="3951211"/>
            <a:chExt cx="2553484" cy="252028"/>
          </a:xfrm>
        </p:grpSpPr>
        <p:sp>
          <p:nvSpPr>
            <p:cNvPr id="96" name="순서도: 대체 처리 95">
              <a:extLst>
                <a:ext uri="{FF2B5EF4-FFF2-40B4-BE49-F238E27FC236}">
                  <a16:creationId xmlns:a16="http://schemas.microsoft.com/office/drawing/2014/main" xmlns="" id="{E07D48CE-F239-47D3-B533-110439F83A6E}"/>
                </a:ext>
              </a:extLst>
            </p:cNvPr>
            <p:cNvSpPr/>
            <p:nvPr/>
          </p:nvSpPr>
          <p:spPr>
            <a:xfrm>
              <a:off x="7325566" y="3951211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순서도: 대체 처리 96">
              <a:extLst>
                <a:ext uri="{FF2B5EF4-FFF2-40B4-BE49-F238E27FC236}">
                  <a16:creationId xmlns:a16="http://schemas.microsoft.com/office/drawing/2014/main" xmlns="" id="{5FB87F18-ADA0-4427-800E-204F4305C4D8}"/>
                </a:ext>
              </a:extLst>
            </p:cNvPr>
            <p:cNvSpPr/>
            <p:nvPr/>
          </p:nvSpPr>
          <p:spPr>
            <a:xfrm>
              <a:off x="7846434" y="3951211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순서도: 대체 처리 97">
              <a:extLst>
                <a:ext uri="{FF2B5EF4-FFF2-40B4-BE49-F238E27FC236}">
                  <a16:creationId xmlns:a16="http://schemas.microsoft.com/office/drawing/2014/main" xmlns="" id="{B2AF380B-D34A-4ACA-BE0E-1CC7F6C2FA38}"/>
                </a:ext>
              </a:extLst>
            </p:cNvPr>
            <p:cNvSpPr/>
            <p:nvPr/>
          </p:nvSpPr>
          <p:spPr>
            <a:xfrm>
              <a:off x="8367302" y="3951211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순서도: 대체 처리 98">
              <a:extLst>
                <a:ext uri="{FF2B5EF4-FFF2-40B4-BE49-F238E27FC236}">
                  <a16:creationId xmlns:a16="http://schemas.microsoft.com/office/drawing/2014/main" xmlns="" id="{8F53AEAB-3D20-40A9-9534-712ADAD10E71}"/>
                </a:ext>
              </a:extLst>
            </p:cNvPr>
            <p:cNvSpPr/>
            <p:nvPr/>
          </p:nvSpPr>
          <p:spPr>
            <a:xfrm>
              <a:off x="8881919" y="3951211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순서도: 대체 처리 99">
              <a:extLst>
                <a:ext uri="{FF2B5EF4-FFF2-40B4-BE49-F238E27FC236}">
                  <a16:creationId xmlns:a16="http://schemas.microsoft.com/office/drawing/2014/main" xmlns="" id="{F557B1FA-0A63-441C-962C-0835283A5DC1}"/>
                </a:ext>
              </a:extLst>
            </p:cNvPr>
            <p:cNvSpPr/>
            <p:nvPr/>
          </p:nvSpPr>
          <p:spPr>
            <a:xfrm>
              <a:off x="9396536" y="3951211"/>
              <a:ext cx="482514" cy="252028"/>
            </a:xfrm>
            <a:prstGeom prst="flowChartAlternateProcess">
              <a:avLst/>
            </a:prstGeom>
            <a:solidFill>
              <a:srgbClr val="A46B5B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0" name="오른쪽 대괄호 49">
            <a:extLst>
              <a:ext uri="{FF2B5EF4-FFF2-40B4-BE49-F238E27FC236}">
                <a16:creationId xmlns:a16="http://schemas.microsoft.com/office/drawing/2014/main" xmlns="" id="{8C587BED-4F8D-4F39-A82B-4C1D86D60A57}"/>
              </a:ext>
            </a:extLst>
          </p:cNvPr>
          <p:cNvSpPr/>
          <p:nvPr/>
        </p:nvSpPr>
        <p:spPr bwMode="auto">
          <a:xfrm>
            <a:off x="1189136" y="2501618"/>
            <a:ext cx="130103" cy="1116000"/>
          </a:xfrm>
          <a:prstGeom prst="rightBracket">
            <a:avLst>
              <a:gd name="adj" fmla="val 428891"/>
            </a:avLst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DA8C29C4-8C39-4351-A5DE-AB5E8B798297}"/>
              </a:ext>
            </a:extLst>
          </p:cNvPr>
          <p:cNvSpPr/>
          <p:nvPr/>
        </p:nvSpPr>
        <p:spPr bwMode="auto">
          <a:xfrm>
            <a:off x="1254187" y="2922459"/>
            <a:ext cx="403127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xmlns="" id="{6143424F-5B61-4A82-AC1B-C954683B536F}"/>
              </a:ext>
            </a:extLst>
          </p:cNvPr>
          <p:cNvGrpSpPr/>
          <p:nvPr/>
        </p:nvGrpSpPr>
        <p:grpSpPr>
          <a:xfrm>
            <a:off x="3170313" y="4070270"/>
            <a:ext cx="428400" cy="426486"/>
            <a:chOff x="3778563" y="3897760"/>
            <a:chExt cx="325385" cy="349103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xmlns="" id="{3FDA6337-5018-4F9B-BEAC-E2ADA7668F70}"/>
                </a:ext>
              </a:extLst>
            </p:cNvPr>
            <p:cNvSpPr txBox="1"/>
            <p:nvPr/>
          </p:nvSpPr>
          <p:spPr>
            <a:xfrm>
              <a:off x="3778563" y="3897760"/>
              <a:ext cx="325384" cy="3439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noAutofit/>
            </a:bodyPr>
            <a:lstStyle/>
            <a:p>
              <a:pPr algn="ctr"/>
              <a:endPara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TextBox 43">
              <a:extLst>
                <a:ext uri="{FF2B5EF4-FFF2-40B4-BE49-F238E27FC236}">
                  <a16:creationId xmlns:a16="http://schemas.microsoft.com/office/drawing/2014/main" xmlns="" id="{CF095BF6-8E5A-447D-88CF-FF1EEEBF1CC2}"/>
                </a:ext>
              </a:extLst>
            </p:cNvPr>
            <p:cNvSpPr txBox="1"/>
            <p:nvPr/>
          </p:nvSpPr>
          <p:spPr>
            <a:xfrm>
              <a:off x="3778564" y="3902953"/>
              <a:ext cx="325384" cy="3439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endParaRPr lang="en-US" altLang="ko-KR" sz="20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8" name="TextBox 43">
            <a:extLst>
              <a:ext uri="{FF2B5EF4-FFF2-40B4-BE49-F238E27FC236}">
                <a16:creationId xmlns:a16="http://schemas.microsoft.com/office/drawing/2014/main" xmlns="" id="{BD8B452B-7CDD-446B-802E-8452C0608179}"/>
              </a:ext>
            </a:extLst>
          </p:cNvPr>
          <p:cNvSpPr txBox="1"/>
          <p:nvPr/>
        </p:nvSpPr>
        <p:spPr>
          <a:xfrm>
            <a:off x="644499" y="1604119"/>
            <a:ext cx="592145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아래 도형 중 넓이가 </a:t>
            </a:r>
            <a:r>
              <a:rPr lang="ko-KR" altLang="en-US" sz="1900" u="sng" spc="-150" dirty="0">
                <a:latin typeface="맑은 고딕" pitchFamily="50" charset="-127"/>
                <a:ea typeface="맑은 고딕" pitchFamily="50" charset="-127"/>
              </a:rPr>
              <a:t>다른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평행사변형 하나를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찾으시오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85" name="Picture 4">
            <a:extLst>
              <a:ext uri="{FF2B5EF4-FFF2-40B4-BE49-F238E27FC236}">
                <a16:creationId xmlns:a16="http://schemas.microsoft.com/office/drawing/2014/main" xmlns="" id="{0C47528D-9E6B-4812-BFD8-325AA59B8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068" y="4393505"/>
            <a:ext cx="245222" cy="245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xmlns="" id="{620FFBCB-A542-472D-AA37-445DD2540F75}"/>
              </a:ext>
            </a:extLst>
          </p:cNvPr>
          <p:cNvCxnSpPr/>
          <p:nvPr/>
        </p:nvCxnSpPr>
        <p:spPr bwMode="auto">
          <a:xfrm>
            <a:off x="863600" y="3645024"/>
            <a:ext cx="5040548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B0630791-C441-4E93-B4EB-FA9EE6C15AA7}"/>
              </a:ext>
            </a:extLst>
          </p:cNvPr>
          <p:cNvSpPr/>
          <p:nvPr/>
        </p:nvSpPr>
        <p:spPr>
          <a:xfrm>
            <a:off x="1173380" y="2853500"/>
            <a:ext cx="522900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70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700" dirty="0">
                <a:latin typeface="맑은 고딕" pitchFamily="50" charset="-127"/>
                <a:ea typeface="맑은 고딕" pitchFamily="50" charset="-127"/>
              </a:rPr>
              <a:t>㎝</a:t>
            </a:r>
            <a:endParaRPr lang="en-US" altLang="ko-KR" sz="17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59F683C5-133E-4051-BB65-E4E62714C250}"/>
              </a:ext>
            </a:extLst>
          </p:cNvPr>
          <p:cNvSpPr/>
          <p:nvPr/>
        </p:nvSpPr>
        <p:spPr bwMode="auto">
          <a:xfrm>
            <a:off x="1018272" y="2487672"/>
            <a:ext cx="146496" cy="146496"/>
          </a:xfrm>
          <a:prstGeom prst="rect">
            <a:avLst/>
          </a:prstGeom>
          <a:noFill/>
          <a:ln w="19050" cap="flat" cmpd="sng" algn="ctr">
            <a:solidFill>
              <a:srgbClr val="FF33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760F4002-D05D-4A43-8527-47CED2864B8E}"/>
              </a:ext>
            </a:extLst>
          </p:cNvPr>
          <p:cNvCxnSpPr/>
          <p:nvPr/>
        </p:nvCxnSpPr>
        <p:spPr bwMode="auto">
          <a:xfrm>
            <a:off x="1173380" y="2478655"/>
            <a:ext cx="0" cy="1166369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3" name="평행 사변형 92">
            <a:extLst>
              <a:ext uri="{FF2B5EF4-FFF2-40B4-BE49-F238E27FC236}">
                <a16:creationId xmlns:a16="http://schemas.microsoft.com/office/drawing/2014/main" xmlns="" id="{ECFF1325-113C-454E-924E-5ACF7D2E6805}"/>
              </a:ext>
            </a:extLst>
          </p:cNvPr>
          <p:cNvSpPr/>
          <p:nvPr/>
        </p:nvSpPr>
        <p:spPr bwMode="auto">
          <a:xfrm>
            <a:off x="1508405" y="2486030"/>
            <a:ext cx="1274111" cy="1148604"/>
          </a:xfrm>
          <a:prstGeom prst="parallelogram">
            <a:avLst/>
          </a:prstGeom>
          <a:solidFill>
            <a:srgbClr val="54D454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2" name="평행 사변형 101">
            <a:extLst>
              <a:ext uri="{FF2B5EF4-FFF2-40B4-BE49-F238E27FC236}">
                <a16:creationId xmlns:a16="http://schemas.microsoft.com/office/drawing/2014/main" xmlns="" id="{12984BA4-0337-49A8-B12B-939FEE5F8005}"/>
              </a:ext>
            </a:extLst>
          </p:cNvPr>
          <p:cNvSpPr/>
          <p:nvPr/>
        </p:nvSpPr>
        <p:spPr bwMode="auto">
          <a:xfrm flipH="1">
            <a:off x="4477124" y="2486030"/>
            <a:ext cx="1274111" cy="1148604"/>
          </a:xfrm>
          <a:prstGeom prst="parallelogram">
            <a:avLst/>
          </a:prstGeom>
          <a:solidFill>
            <a:srgbClr val="FF674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xmlns="" id="{D6F7DE0E-6D83-43A6-87AC-F119D4E81E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599" y="4093881"/>
            <a:ext cx="344550" cy="344550"/>
          </a:xfrm>
          <a:prstGeom prst="rect">
            <a:avLst/>
          </a:prstGeom>
        </p:spPr>
      </p:pic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xmlns="" id="{E1E4D275-1FB8-44C8-8B95-E8896EFD6E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809437"/>
              </p:ext>
            </p:extLst>
          </p:nvPr>
        </p:nvGraphicFramePr>
        <p:xfrm>
          <a:off x="7020272" y="689281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&lt;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풀이 확인 클릭 시 나타나는 화면</a:t>
                      </a: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&gt;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3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약물로 수정</a:t>
                      </a:r>
                      <a:r>
                        <a:rPr lang="en-US" altLang="ko-KR" sz="1000" baseline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en-US" altLang="ko-KR" sz="1000" baseline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kern="12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12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xmlns="" id="{01D680F0-4C80-4D6B-BBAD-B3D632ACD906}"/>
              </a:ext>
            </a:extLst>
          </p:cNvPr>
          <p:cNvCxnSpPr/>
          <p:nvPr/>
        </p:nvCxnSpPr>
        <p:spPr bwMode="auto">
          <a:xfrm>
            <a:off x="863600" y="3645024"/>
            <a:ext cx="5040548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3" name="오른쪽 대괄호 52">
            <a:extLst>
              <a:ext uri="{FF2B5EF4-FFF2-40B4-BE49-F238E27FC236}">
                <a16:creationId xmlns:a16="http://schemas.microsoft.com/office/drawing/2014/main" xmlns="" id="{E9A25DB2-8B9B-49A7-92C4-01DE51928755}"/>
              </a:ext>
            </a:extLst>
          </p:cNvPr>
          <p:cNvSpPr/>
          <p:nvPr/>
        </p:nvSpPr>
        <p:spPr bwMode="auto">
          <a:xfrm rot="5400000">
            <a:off x="1931432" y="3238193"/>
            <a:ext cx="130103" cy="974569"/>
          </a:xfrm>
          <a:prstGeom prst="rightBracket">
            <a:avLst>
              <a:gd name="adj" fmla="val 428891"/>
            </a:avLst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C455959E-495D-4301-A5F8-4F1AB2C312B0}"/>
              </a:ext>
            </a:extLst>
          </p:cNvPr>
          <p:cNvSpPr/>
          <p:nvPr/>
        </p:nvSpPr>
        <p:spPr bwMode="auto">
          <a:xfrm>
            <a:off x="1808007" y="3699594"/>
            <a:ext cx="403127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EB1BCAD6-B0E8-4348-8F7F-80B917C998A3}"/>
              </a:ext>
            </a:extLst>
          </p:cNvPr>
          <p:cNvSpPr/>
          <p:nvPr/>
        </p:nvSpPr>
        <p:spPr>
          <a:xfrm>
            <a:off x="1727200" y="3630635"/>
            <a:ext cx="522900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70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700" dirty="0">
                <a:latin typeface="맑은 고딕" pitchFamily="50" charset="-127"/>
                <a:ea typeface="맑은 고딕" pitchFamily="50" charset="-127"/>
              </a:rPr>
              <a:t>㎝</a:t>
            </a:r>
            <a:endParaRPr lang="en-US" altLang="ko-KR" sz="17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오른쪽 대괄호 55">
            <a:extLst>
              <a:ext uri="{FF2B5EF4-FFF2-40B4-BE49-F238E27FC236}">
                <a16:creationId xmlns:a16="http://schemas.microsoft.com/office/drawing/2014/main" xmlns="" id="{DA8C36D2-0873-478B-BB41-BF94E59BB277}"/>
              </a:ext>
            </a:extLst>
          </p:cNvPr>
          <p:cNvSpPr/>
          <p:nvPr/>
        </p:nvSpPr>
        <p:spPr bwMode="auto">
          <a:xfrm rot="5400000">
            <a:off x="5194542" y="3238193"/>
            <a:ext cx="130103" cy="974569"/>
          </a:xfrm>
          <a:prstGeom prst="rightBracket">
            <a:avLst>
              <a:gd name="adj" fmla="val 428891"/>
            </a:avLst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14BC0AFB-D863-44BF-B0A1-192F33384B5E}"/>
              </a:ext>
            </a:extLst>
          </p:cNvPr>
          <p:cNvSpPr/>
          <p:nvPr/>
        </p:nvSpPr>
        <p:spPr bwMode="auto">
          <a:xfrm>
            <a:off x="5071117" y="3699594"/>
            <a:ext cx="403127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08486681-EC5B-45AE-B030-245EE5F153A8}"/>
              </a:ext>
            </a:extLst>
          </p:cNvPr>
          <p:cNvSpPr/>
          <p:nvPr/>
        </p:nvSpPr>
        <p:spPr>
          <a:xfrm>
            <a:off x="4990310" y="3630635"/>
            <a:ext cx="522900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70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700" dirty="0">
                <a:latin typeface="맑은 고딕" pitchFamily="50" charset="-127"/>
                <a:ea typeface="맑은 고딕" pitchFamily="50" charset="-127"/>
              </a:rPr>
              <a:t>㎝</a:t>
            </a:r>
            <a:endParaRPr lang="en-US" altLang="ko-KR" sz="17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오른쪽 대괄호 58">
            <a:extLst>
              <a:ext uri="{FF2B5EF4-FFF2-40B4-BE49-F238E27FC236}">
                <a16:creationId xmlns:a16="http://schemas.microsoft.com/office/drawing/2014/main" xmlns="" id="{E7FC57B3-8882-4AFF-9DD9-59747524FBB9}"/>
              </a:ext>
            </a:extLst>
          </p:cNvPr>
          <p:cNvSpPr/>
          <p:nvPr/>
        </p:nvSpPr>
        <p:spPr bwMode="auto">
          <a:xfrm rot="5400000">
            <a:off x="3712686" y="3291257"/>
            <a:ext cx="130103" cy="868442"/>
          </a:xfrm>
          <a:prstGeom prst="rightBracket">
            <a:avLst>
              <a:gd name="adj" fmla="val 333752"/>
            </a:avLst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B457DA5D-BD23-41FC-8726-87EB131D3DBA}"/>
              </a:ext>
            </a:extLst>
          </p:cNvPr>
          <p:cNvSpPr/>
          <p:nvPr/>
        </p:nvSpPr>
        <p:spPr bwMode="auto">
          <a:xfrm>
            <a:off x="3642325" y="3699594"/>
            <a:ext cx="403127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891F1FD1-A71E-4F90-B6EF-29224B2DB057}"/>
              </a:ext>
            </a:extLst>
          </p:cNvPr>
          <p:cNvSpPr/>
          <p:nvPr/>
        </p:nvSpPr>
        <p:spPr>
          <a:xfrm>
            <a:off x="3561518" y="3630635"/>
            <a:ext cx="522900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70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700" dirty="0">
                <a:latin typeface="맑은 고딕" pitchFamily="50" charset="-127"/>
                <a:ea typeface="맑은 고딕" pitchFamily="50" charset="-127"/>
              </a:rPr>
              <a:t>㎝</a:t>
            </a:r>
            <a:endParaRPr lang="en-US" altLang="ko-KR" sz="17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xmlns="" id="{06A07A54-86B7-40DD-9143-C2F55464ABA7}"/>
              </a:ext>
            </a:extLst>
          </p:cNvPr>
          <p:cNvGrpSpPr/>
          <p:nvPr/>
        </p:nvGrpSpPr>
        <p:grpSpPr>
          <a:xfrm>
            <a:off x="395537" y="2896606"/>
            <a:ext cx="6245872" cy="2301220"/>
            <a:chOff x="-64829" y="2565804"/>
            <a:chExt cx="6245872" cy="2301220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xmlns="" id="{C547EF12-8F15-4E32-8483-E50189BC6CD3}"/>
                </a:ext>
              </a:extLst>
            </p:cNvPr>
            <p:cNvGrpSpPr/>
            <p:nvPr/>
          </p:nvGrpSpPr>
          <p:grpSpPr>
            <a:xfrm>
              <a:off x="-64829" y="2565804"/>
              <a:ext cx="6245872" cy="2301220"/>
              <a:chOff x="-1031470" y="2315124"/>
              <a:chExt cx="6245872" cy="2301220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xmlns="" id="{BF913FB1-2957-4DAB-9D3E-2C338FFBFF73}"/>
                  </a:ext>
                </a:extLst>
              </p:cNvPr>
              <p:cNvGrpSpPr/>
              <p:nvPr/>
            </p:nvGrpSpPr>
            <p:grpSpPr>
              <a:xfrm>
                <a:off x="-1031470" y="2315124"/>
                <a:ext cx="6245872" cy="2301220"/>
                <a:chOff x="-1128708" y="2530583"/>
                <a:chExt cx="6245872" cy="2301220"/>
              </a:xfrm>
            </p:grpSpPr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xmlns="" id="{E7CEB673-BBB2-4125-8E36-F2EF11F6CAD7}"/>
                    </a:ext>
                  </a:extLst>
                </p:cNvPr>
                <p:cNvSpPr/>
                <p:nvPr/>
              </p:nvSpPr>
              <p:spPr>
                <a:xfrm>
                  <a:off x="-1128708" y="2831673"/>
                  <a:ext cx="6245872" cy="1802914"/>
                </a:xfrm>
                <a:prstGeom prst="roundRect">
                  <a:avLst/>
                </a:prstGeom>
                <a:solidFill>
                  <a:schemeClr val="bg1"/>
                </a:solidFill>
                <a:ln w="28575">
                  <a:solidFill>
                    <a:srgbClr val="6F218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7" name="직각 삼각형 46">
                  <a:extLst>
                    <a:ext uri="{FF2B5EF4-FFF2-40B4-BE49-F238E27FC236}">
                      <a16:creationId xmlns:a16="http://schemas.microsoft.com/office/drawing/2014/main" xmlns="" id="{2FA4BDC2-CDC3-4EAB-A5FC-C2DF05DF02C4}"/>
                    </a:ext>
                  </a:extLst>
                </p:cNvPr>
                <p:cNvSpPr/>
                <p:nvPr/>
              </p:nvSpPr>
              <p:spPr>
                <a:xfrm flipH="1" flipV="1">
                  <a:off x="3254039" y="4643696"/>
                  <a:ext cx="195359" cy="188107"/>
                </a:xfrm>
                <a:prstGeom prst="rtTriangle">
                  <a:avLst/>
                </a:prstGeom>
                <a:solidFill>
                  <a:srgbClr val="6F2183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pic>
              <p:nvPicPr>
                <p:cNvPr id="48" name="Picture 2">
                  <a:extLst>
                    <a:ext uri="{FF2B5EF4-FFF2-40B4-BE49-F238E27FC236}">
                      <a16:creationId xmlns:a16="http://schemas.microsoft.com/office/drawing/2014/main" xmlns="" id="{E8085BD6-45B5-487F-B58E-1224452CE62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03" r="86080" b="78336"/>
                <a:stretch/>
              </p:blipFill>
              <p:spPr bwMode="auto">
                <a:xfrm>
                  <a:off x="-784316" y="2530583"/>
                  <a:ext cx="851256" cy="2926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xmlns="" id="{09F4BC79-6765-49C7-833F-C27480BBE689}"/>
                  </a:ext>
                </a:extLst>
              </p:cNvPr>
              <p:cNvSpPr txBox="1"/>
              <p:nvPr/>
            </p:nvSpPr>
            <p:spPr>
              <a:xfrm>
                <a:off x="-844619" y="2641021"/>
                <a:ext cx="5983562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가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넓이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 4×4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＝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16(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㎠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 </a:t>
                </a:r>
              </a:p>
              <a:p>
                <a:r>
                  <a:rPr lang="ko-KR" altLang="en-US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나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넓이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 3×4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＝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12(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㎠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r>
                  <a:rPr lang="ko-KR" altLang="en-US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다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넓이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 4×4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＝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16(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㎠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 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 넓이가 다른 도형은 </a:t>
                </a:r>
                <a:r>
                  <a:rPr lang="ko-KR" altLang="en-US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나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입니다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endPara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또는 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평행사변형의 넓이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＝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밑변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)×(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높이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이므로 가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나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다 모두 높이가 같기 때문에 밑변의 길이만 비교하면 됩니다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 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밑변의 길이가 다른 </a:t>
                </a:r>
                <a:r>
                  <a:rPr lang="ko-KR" altLang="en-US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나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가 넓이가 다른 도형입니다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</p:grpSp>
        <p:pic>
          <p:nvPicPr>
            <p:cNvPr id="42" name="Picture 4">
              <a:extLst>
                <a:ext uri="{FF2B5EF4-FFF2-40B4-BE49-F238E27FC236}">
                  <a16:creationId xmlns:a16="http://schemas.microsoft.com/office/drawing/2014/main" xmlns="" id="{ABC67A1F-D1D4-4ECE-AFAC-56CD7D0C8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82" y="2997723"/>
              <a:ext cx="89311" cy="100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3" name="Picture 4">
              <a:extLst>
                <a:ext uri="{FF2B5EF4-FFF2-40B4-BE49-F238E27FC236}">
                  <a16:creationId xmlns:a16="http://schemas.microsoft.com/office/drawing/2014/main" xmlns="" id="{85E28C7D-5D15-42FF-89ED-403C412939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82" y="4005947"/>
              <a:ext cx="89311" cy="100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6" name="타원 85">
            <a:extLst>
              <a:ext uri="{FF2B5EF4-FFF2-40B4-BE49-F238E27FC236}">
                <a16:creationId xmlns:a16="http://schemas.microsoft.com/office/drawing/2014/main" xmlns="" id="{0D7120F2-D4B8-44E4-96F4-6F3DAC961F4E}"/>
              </a:ext>
            </a:extLst>
          </p:cNvPr>
          <p:cNvSpPr/>
          <p:nvPr/>
        </p:nvSpPr>
        <p:spPr>
          <a:xfrm>
            <a:off x="488490" y="306183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FBA23217-A7CD-46C0-9322-176A4F577A35}"/>
              </a:ext>
            </a:extLst>
          </p:cNvPr>
          <p:cNvSpPr/>
          <p:nvPr/>
        </p:nvSpPr>
        <p:spPr bwMode="auto">
          <a:xfrm>
            <a:off x="3236552" y="2131372"/>
            <a:ext cx="403127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xmlns="" id="{653DE71C-1A4F-4FBE-B056-9D8BA3129A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350" y="2135096"/>
            <a:ext cx="344550" cy="344550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xmlns="" id="{5B549E34-9E8B-4B36-9A1D-C110AB8882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214" y="2125571"/>
            <a:ext cx="344550" cy="348701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xmlns="" id="{26D0A8FC-2CF9-4C97-86F3-D06C6F5875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514" y="2135096"/>
            <a:ext cx="344550" cy="344550"/>
          </a:xfrm>
          <a:prstGeom prst="rect">
            <a:avLst/>
          </a:prstGeom>
        </p:spPr>
      </p:pic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59F683C5-133E-4051-BB65-E4E62714C250}"/>
              </a:ext>
            </a:extLst>
          </p:cNvPr>
          <p:cNvSpPr/>
          <p:nvPr/>
        </p:nvSpPr>
        <p:spPr bwMode="auto">
          <a:xfrm>
            <a:off x="1018272" y="2487672"/>
            <a:ext cx="146496" cy="146496"/>
          </a:xfrm>
          <a:prstGeom prst="rect">
            <a:avLst/>
          </a:prstGeom>
          <a:noFill/>
          <a:ln w="19050" cap="flat" cmpd="sng" algn="ctr">
            <a:solidFill>
              <a:srgbClr val="FF33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xmlns="" id="{9565E0B7-548F-4C11-87C8-EB3DDF0227EA}"/>
              </a:ext>
            </a:extLst>
          </p:cNvPr>
          <p:cNvCxnSpPr/>
          <p:nvPr/>
        </p:nvCxnSpPr>
        <p:spPr bwMode="auto">
          <a:xfrm>
            <a:off x="863600" y="2478655"/>
            <a:ext cx="5040548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직사각형 1"/>
          <p:cNvSpPr/>
          <p:nvPr/>
        </p:nvSpPr>
        <p:spPr bwMode="auto">
          <a:xfrm>
            <a:off x="592103" y="3328525"/>
            <a:ext cx="271497" cy="74174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" name="직사각형 3"/>
          <p:cNvSpPr/>
          <p:nvPr/>
        </p:nvSpPr>
        <p:spPr bwMode="auto">
          <a:xfrm>
            <a:off x="4973643" y="3660426"/>
            <a:ext cx="299037" cy="40984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1591185" y="4638727"/>
            <a:ext cx="280515" cy="37099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xmlns="" id="{0D7120F2-D4B8-44E4-96F4-6F3DAC961F4E}"/>
              </a:ext>
            </a:extLst>
          </p:cNvPr>
          <p:cNvSpPr/>
          <p:nvPr/>
        </p:nvSpPr>
        <p:spPr>
          <a:xfrm>
            <a:off x="4999795" y="343337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xmlns="" id="{0D7120F2-D4B8-44E4-96F4-6F3DAC961F4E}"/>
              </a:ext>
            </a:extLst>
          </p:cNvPr>
          <p:cNvSpPr/>
          <p:nvPr/>
        </p:nvSpPr>
        <p:spPr>
          <a:xfrm>
            <a:off x="1702602" y="496629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3805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defRPr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확대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기존 개발물의 그림을 최대한 크게 넣어주세요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2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suh_0501_06_0708_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0708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평행사변형의 넓이를 구해 볼까요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154" y="695549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C8ED2274-93F6-4A9C-99EC-A81082F9D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08" y="1048364"/>
            <a:ext cx="6807568" cy="465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579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6F3FECE-88A3-4024-AF7B-71D9AC9BD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16" y="1179010"/>
            <a:ext cx="6576355" cy="4051257"/>
          </a:xfrm>
          <a:prstGeom prst="rect">
            <a:avLst/>
          </a:prstGeom>
        </p:spPr>
      </p:pic>
      <p:sp>
        <p:nvSpPr>
          <p:cNvPr id="1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2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suh_0501_06_0708_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0708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평행사변형의 넓이를 구해 볼까요</a:t>
            </a:r>
          </a:p>
        </p:txBody>
      </p:sp>
      <p:graphicFrame>
        <p:nvGraphicFramePr>
          <p:cNvPr id="27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626929"/>
              </p:ext>
            </p:extLst>
          </p:nvPr>
        </p:nvGraphicFramePr>
        <p:xfrm>
          <a:off x="6984268" y="692696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이번 시간에는 무엇을 배울까요 페이지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준비물 약물 및 팝업박스 디자인 수정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비고 참고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3" name="직사각형 42"/>
          <p:cNvSpPr/>
          <p:nvPr/>
        </p:nvSpPr>
        <p:spPr>
          <a:xfrm>
            <a:off x="173182" y="1128681"/>
            <a:ext cx="6703073" cy="41365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406192" y="98736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55576" y="5877272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>
                <a:hlinkClick r:id="rId3"/>
              </a:rPr>
              <a:t>http://cdata.tsherpa.co.kr/tsherpa/MultiMedia/Flash/2020/curri/index.html?flashxmlnum=llbless208&amp;classa=A8-C1-22-WI-WI-03-04-02-0-0-0-0&amp;classno=WI_22_03/win_0202_0402_0004/win_0202_0402_0004_103.html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72F548C5-1399-4EFF-8F7A-8FC8ED8473E4}"/>
              </a:ext>
            </a:extLst>
          </p:cNvPr>
          <p:cNvSpPr/>
          <p:nvPr/>
        </p:nvSpPr>
        <p:spPr>
          <a:xfrm>
            <a:off x="173182" y="4724029"/>
            <a:ext cx="6536363" cy="504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A770E027-CD33-4D4C-8529-92475B3961CA}"/>
              </a:ext>
            </a:extLst>
          </p:cNvPr>
          <p:cNvSpPr/>
          <p:nvPr/>
        </p:nvSpPr>
        <p:spPr>
          <a:xfrm>
            <a:off x="252019" y="450495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" name="Picture 39">
            <a:extLst>
              <a:ext uri="{FF2B5EF4-FFF2-40B4-BE49-F238E27FC236}">
                <a16:creationId xmlns:a16="http://schemas.microsoft.com/office/drawing/2014/main" xmlns="" id="{E54FB957-CD98-439F-A424-D952BBB0C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707" y="4176741"/>
            <a:ext cx="845445" cy="893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xmlns="" id="{DF5F63D3-0F8A-44DF-944C-5F6B5D751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37" y="3124166"/>
            <a:ext cx="198310" cy="214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A23EB7D-74AD-4FE0-9696-59E1F704F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98255"/>
            <a:ext cx="6576355" cy="4046988"/>
          </a:xfrm>
          <a:prstGeom prst="rect">
            <a:avLst/>
          </a:prstGeom>
        </p:spPr>
      </p:pic>
      <p:graphicFrame>
        <p:nvGraphicFramePr>
          <p:cNvPr id="4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923820"/>
              </p:ext>
            </p:extLst>
          </p:nvPr>
        </p:nvGraphicFramePr>
        <p:xfrm>
          <a:off x="6984268" y="692696"/>
          <a:ext cx="2086863" cy="32380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그림 보기 약물 디자인 수정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확인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4600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6" name="직사각형 45"/>
          <p:cNvSpPr/>
          <p:nvPr/>
        </p:nvSpPr>
        <p:spPr>
          <a:xfrm>
            <a:off x="4639932" y="1808820"/>
            <a:ext cx="827857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5395781" y="180882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-109827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126132" y="123965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suh_0501_06_0708_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0708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평행사변형의 넓이를 구해 볼까요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8921" y="2542485"/>
            <a:ext cx="21602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2869" y="257899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724127" y="4649348"/>
            <a:ext cx="978253" cy="4358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614589" y="45398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283" y="938150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255748" y="2542485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755575" y="5935342"/>
            <a:ext cx="49685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5"/>
              </a:rPr>
              <a:t>https://cdata2.tsherpa.co.kr/tsherpa/MultiMedia/Flash/2020/curri/index.html?flashxmlnum=yuni4856&amp;classa=A8-C1-31-MM-MM-04-04-02-0-0-0-0&amp;classno=MM_31_04/suh_0301_03_0708/suh_0301_03_0708_201_1.html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099067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F4616C9-0774-4BAD-8559-40F69FD76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98255"/>
            <a:ext cx="6576355" cy="4055419"/>
          </a:xfrm>
          <a:prstGeom prst="rect">
            <a:avLst/>
          </a:prstGeom>
        </p:spPr>
      </p:pic>
      <p:graphicFrame>
        <p:nvGraphicFramePr>
          <p:cNvPr id="4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987717"/>
              </p:ext>
            </p:extLst>
          </p:nvPr>
        </p:nvGraphicFramePr>
        <p:xfrm>
          <a:off x="6984268" y="692696"/>
          <a:ext cx="2086863" cy="32380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확인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4600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6" name="직사각형 45"/>
          <p:cNvSpPr/>
          <p:nvPr/>
        </p:nvSpPr>
        <p:spPr>
          <a:xfrm>
            <a:off x="4639932" y="1808820"/>
            <a:ext cx="827857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-109827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suh_0501_06_0708_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0708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평행사변형의 넓이를 구해 볼까요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8921" y="2542485"/>
            <a:ext cx="21602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2869" y="257899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724127" y="4649348"/>
            <a:ext cx="978253" cy="4358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614589" y="45398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283" y="938150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255748" y="2542485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755575" y="5935342"/>
            <a:ext cx="49685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5"/>
              </a:rPr>
              <a:t>https://cdata2.tsherpa.co.kr/tsherpa/MultiMedia/Flash/2020/curri/index.html?flashxmlnum=yuni4856&amp;classa=A8-C1-31-MM-MM-04-04-02-0-0-0-0&amp;classno=MM_31_04/suh_0301_03_0708/suh_0301_03_0708_201_1.html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86557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A6AA5A65-FB88-436B-A115-D82231ACD9AE}"/>
              </a:ext>
            </a:extLst>
          </p:cNvPr>
          <p:cNvSpPr/>
          <p:nvPr/>
        </p:nvSpPr>
        <p:spPr>
          <a:xfrm>
            <a:off x="65312" y="692694"/>
            <a:ext cx="6918956" cy="10029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07D1C35E-6728-429A-AB46-B12F04B8477A}"/>
              </a:ext>
            </a:extLst>
          </p:cNvPr>
          <p:cNvSpPr txBox="1"/>
          <p:nvPr/>
        </p:nvSpPr>
        <p:spPr>
          <a:xfrm>
            <a:off x="389042" y="686262"/>
            <a:ext cx="66214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atin typeface="맑은 고딕" pitchFamily="50" charset="-127"/>
                <a:ea typeface="맑은 고딕" pitchFamily="50" charset="-127"/>
              </a:rPr>
              <a:t>준기와 연수는 계단 난간에서 평행사변형 모양을 찾았습니다</a:t>
            </a:r>
            <a:r>
              <a:rPr lang="en-US" altLang="ko-KR" sz="20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spc="-150" dirty="0">
                <a:latin typeface="맑은 고딕" pitchFamily="50" charset="-127"/>
                <a:ea typeface="맑은 고딕" pitchFamily="50" charset="-127"/>
              </a:rPr>
              <a:t>준기와 연수가 찾은 평행사변형의 넓이를 구하는 방법을 생각해 봅시다</a:t>
            </a:r>
            <a:r>
              <a:rPr lang="en-US" altLang="ko-KR" sz="20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xmlns="" id="{7B5D433B-636D-4183-B9BD-8DD9EAAFD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305" y="786431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51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그림은 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그림 그대로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4" name="Picture 6">
            <a:extLst>
              <a:ext uri="{FF2B5EF4-FFF2-40B4-BE49-F238E27FC236}">
                <a16:creationId xmlns:a16="http://schemas.microsoft.com/office/drawing/2014/main" xmlns="" id="{C56BB8E9-97D4-4104-8864-DC03DB277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651" y="5402257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TextBox 7">
            <a:extLst>
              <a:ext uri="{FF2B5EF4-FFF2-40B4-BE49-F238E27FC236}">
                <a16:creationId xmlns:a16="http://schemas.microsoft.com/office/drawing/2014/main" xmlns="" id="{0E1BC233-DF45-4E9A-8249-4A6D9D6C6B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38" name="TextBox 8">
            <a:extLst>
              <a:ext uri="{FF2B5EF4-FFF2-40B4-BE49-F238E27FC236}">
                <a16:creationId xmlns:a16="http://schemas.microsoft.com/office/drawing/2014/main" xmlns="" id="{B8359210-7396-46EC-9EA3-3EBC25F9B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40" name="TextBox 9">
            <a:extLst>
              <a:ext uri="{FF2B5EF4-FFF2-40B4-BE49-F238E27FC236}">
                <a16:creationId xmlns:a16="http://schemas.microsoft.com/office/drawing/2014/main" xmlns="" id="{2ECF22F4-A4E7-4E1C-8705-1A9D43DED5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0708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평행사변형의 넓이를 구해 볼까요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5F3326C7-61A9-4899-BF6D-C67ECAFAAC43}"/>
              </a:ext>
            </a:extLst>
          </p:cNvPr>
          <p:cNvSpPr/>
          <p:nvPr/>
        </p:nvSpPr>
        <p:spPr>
          <a:xfrm>
            <a:off x="5693755" y="1447774"/>
            <a:ext cx="630741" cy="255591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DC4895AB-374F-42AC-81E9-D12D6671C28F}"/>
              </a:ext>
            </a:extLst>
          </p:cNvPr>
          <p:cNvSpPr/>
          <p:nvPr/>
        </p:nvSpPr>
        <p:spPr>
          <a:xfrm>
            <a:off x="5043195" y="1447775"/>
            <a:ext cx="630741" cy="256556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6AEF3F8B-FEAD-4399-AD84-363E54F415DE}"/>
              </a:ext>
            </a:extLst>
          </p:cNvPr>
          <p:cNvSpPr/>
          <p:nvPr/>
        </p:nvSpPr>
        <p:spPr>
          <a:xfrm>
            <a:off x="6346893" y="1449295"/>
            <a:ext cx="630741" cy="255591"/>
          </a:xfrm>
          <a:prstGeom prst="rect">
            <a:avLst/>
          </a:prstGeom>
          <a:solidFill>
            <a:srgbClr val="A46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xmlns="" id="{15903AB0-AE62-4CC1-AFD9-4292F2192094}"/>
              </a:ext>
            </a:extLst>
          </p:cNvPr>
          <p:cNvSpPr/>
          <p:nvPr/>
        </p:nvSpPr>
        <p:spPr>
          <a:xfrm>
            <a:off x="226470" y="308357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TextBox 43">
            <a:extLst>
              <a:ext uri="{FF2B5EF4-FFF2-40B4-BE49-F238E27FC236}">
                <a16:creationId xmlns:a16="http://schemas.microsoft.com/office/drawing/2014/main" xmlns="" id="{F626228E-8771-45A3-8649-5ABB9C52A8D6}"/>
              </a:ext>
            </a:extLst>
          </p:cNvPr>
          <p:cNvSpPr txBox="1"/>
          <p:nvPr/>
        </p:nvSpPr>
        <p:spPr>
          <a:xfrm>
            <a:off x="302614" y="1746433"/>
            <a:ext cx="668165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2000" spc="-150" dirty="0">
                <a:latin typeface="맑은 고딕" pitchFamily="50" charset="-127"/>
                <a:ea typeface="맑은 고딕" pitchFamily="50" charset="-127"/>
              </a:rPr>
              <a:t>평행사변형의 넓이를 어떻게 구하면 좋을지 이야기해 보세요</a:t>
            </a:r>
            <a:r>
              <a:rPr lang="en-US" altLang="ko-KR" sz="20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xmlns="" id="{BA45E58B-FB4A-4C04-AB17-3E8EDD3E1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70" y="186530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타원 55"/>
          <p:cNvSpPr/>
          <p:nvPr/>
        </p:nvSpPr>
        <p:spPr>
          <a:xfrm>
            <a:off x="4850763" y="125823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" name="Picture 11">
            <a:extLst>
              <a:ext uri="{FF2B5EF4-FFF2-40B4-BE49-F238E27FC236}">
                <a16:creationId xmlns:a16="http://schemas.microsoft.com/office/drawing/2014/main" xmlns="" id="{27574644-DEBD-43F7-909A-562E28AED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897" y="1345051"/>
            <a:ext cx="966793" cy="312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7">
            <a:extLst>
              <a:ext uri="{FF2B5EF4-FFF2-40B4-BE49-F238E27FC236}">
                <a16:creationId xmlns:a16="http://schemas.microsoft.com/office/drawing/2014/main" xmlns="" id="{A55F8D4E-02AB-4E60-BD00-5EC80D214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42" y="3681028"/>
            <a:ext cx="1148265" cy="114826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13">
            <a:extLst>
              <a:ext uri="{FF2B5EF4-FFF2-40B4-BE49-F238E27FC236}">
                <a16:creationId xmlns:a16="http://schemas.microsoft.com/office/drawing/2014/main" xmlns="" id="{C303ABA2-41F0-498E-9A0D-6EC1A6078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998" y="3609020"/>
            <a:ext cx="1148265" cy="114826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xmlns="" id="{F662DC6F-D3F9-463E-AE65-A436D4A9CEE1}"/>
              </a:ext>
            </a:extLst>
          </p:cNvPr>
          <p:cNvGrpSpPr/>
          <p:nvPr/>
        </p:nvGrpSpPr>
        <p:grpSpPr>
          <a:xfrm>
            <a:off x="3475854" y="3429000"/>
            <a:ext cx="1718923" cy="792086"/>
            <a:chOff x="872354" y="1605167"/>
            <a:chExt cx="1224930" cy="738134"/>
          </a:xfrm>
        </p:grpSpPr>
        <p:sp>
          <p:nvSpPr>
            <p:cNvPr id="66" name="말풍선: 모서리가 둥근 사각형 65">
              <a:extLst>
                <a:ext uri="{FF2B5EF4-FFF2-40B4-BE49-F238E27FC236}">
                  <a16:creationId xmlns:a16="http://schemas.microsoft.com/office/drawing/2014/main" xmlns="" id="{3393AD40-1E76-4532-B117-66A9390B5948}"/>
                </a:ext>
              </a:extLst>
            </p:cNvPr>
            <p:cNvSpPr/>
            <p:nvPr/>
          </p:nvSpPr>
          <p:spPr bwMode="auto">
            <a:xfrm>
              <a:off x="872354" y="1605167"/>
              <a:ext cx="1224930" cy="738134"/>
            </a:xfrm>
            <a:prstGeom prst="wedgeRoundRectCallout">
              <a:avLst>
                <a:gd name="adj1" fmla="val 57091"/>
                <a:gd name="adj2" fmla="val 28875"/>
                <a:gd name="adj3" fmla="val 16667"/>
              </a:avLst>
            </a:prstGeom>
            <a:solidFill>
              <a:schemeClr val="bg1"/>
            </a:solidFill>
            <a:ln w="12700" cap="flat" cmpd="sng" algn="ctr">
              <a:solidFill>
                <a:srgbClr val="FCD1A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xmlns="" id="{AF8B4869-354F-4A40-8358-4BF5B31CC09B}"/>
                </a:ext>
              </a:extLst>
            </p:cNvPr>
            <p:cNvSpPr/>
            <p:nvPr/>
          </p:nvSpPr>
          <p:spPr>
            <a:xfrm>
              <a:off x="872354" y="1611690"/>
              <a:ext cx="1224930" cy="6883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직사각형처럼 </a:t>
              </a:r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넓이를 구하는 </a:t>
              </a:r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방법은 없을까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xmlns="" id="{046EF033-6E38-4491-802A-8ADE57DC99FD}"/>
              </a:ext>
            </a:extLst>
          </p:cNvPr>
          <p:cNvGrpSpPr/>
          <p:nvPr/>
        </p:nvGrpSpPr>
        <p:grpSpPr>
          <a:xfrm flipH="1">
            <a:off x="1726105" y="3516530"/>
            <a:ext cx="1525007" cy="617026"/>
            <a:chOff x="872354" y="1768303"/>
            <a:chExt cx="1224931" cy="574998"/>
          </a:xfrm>
        </p:grpSpPr>
        <p:sp>
          <p:nvSpPr>
            <p:cNvPr id="74" name="말풍선: 모서리가 둥근 사각형 73">
              <a:extLst>
                <a:ext uri="{FF2B5EF4-FFF2-40B4-BE49-F238E27FC236}">
                  <a16:creationId xmlns:a16="http://schemas.microsoft.com/office/drawing/2014/main" xmlns="" id="{893AE5EE-4153-4650-A693-39363226C5A8}"/>
                </a:ext>
              </a:extLst>
            </p:cNvPr>
            <p:cNvSpPr/>
            <p:nvPr/>
          </p:nvSpPr>
          <p:spPr bwMode="auto">
            <a:xfrm>
              <a:off x="872355" y="1768303"/>
              <a:ext cx="1224930" cy="574998"/>
            </a:xfrm>
            <a:prstGeom prst="wedgeRoundRectCallout">
              <a:avLst>
                <a:gd name="adj1" fmla="val 57091"/>
                <a:gd name="adj2" fmla="val 28875"/>
                <a:gd name="adj3" fmla="val 16667"/>
              </a:avLst>
            </a:prstGeom>
            <a:solidFill>
              <a:schemeClr val="bg1"/>
            </a:solidFill>
            <a:ln w="12700" cap="flat" cmpd="sng" algn="ctr">
              <a:solidFill>
                <a:srgbClr val="FCD1A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xmlns="" id="{8CF97153-CEC2-498D-9923-910FAFCECEC3}"/>
                </a:ext>
              </a:extLst>
            </p:cNvPr>
            <p:cNvSpPr/>
            <p:nvPr/>
          </p:nvSpPr>
          <p:spPr>
            <a:xfrm>
              <a:off x="872354" y="1807402"/>
              <a:ext cx="1224930" cy="487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넓이의 단위를 </a:t>
              </a:r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이용해 볼까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xmlns="" id="{770DFC4F-C0A1-4A8B-9D57-6FF6BEDD84C3}"/>
              </a:ext>
            </a:extLst>
          </p:cNvPr>
          <p:cNvSpPr/>
          <p:nvPr/>
        </p:nvSpPr>
        <p:spPr bwMode="auto">
          <a:xfrm>
            <a:off x="460442" y="2249482"/>
            <a:ext cx="6359648" cy="43441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xmlns="" id="{66DD019B-81FA-422D-B1F8-CB64801D1DFB}"/>
              </a:ext>
            </a:extLst>
          </p:cNvPr>
          <p:cNvSpPr/>
          <p:nvPr/>
        </p:nvSpPr>
        <p:spPr>
          <a:xfrm>
            <a:off x="1058747" y="2277703"/>
            <a:ext cx="5734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800" b="1" dirty="0" err="1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ko-KR" altLang="en-US" sz="18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이용해서 구하거나 직사각형으로 만들어 구합니다</a:t>
            </a:r>
            <a:r>
              <a:rPr lang="en-US" altLang="ko-KR" sz="18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1" dirty="0">
              <a:solidFill>
                <a:srgbClr val="00A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49AC41A0-A7BB-47DD-9E75-3D75D20A1E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476" y="2317401"/>
            <a:ext cx="271901" cy="280532"/>
          </a:xfrm>
          <a:prstGeom prst="rect">
            <a:avLst/>
          </a:prstGeom>
        </p:spPr>
      </p:pic>
      <p:pic>
        <p:nvPicPr>
          <p:cNvPr id="94" name="Picture 2">
            <a:extLst>
              <a:ext uri="{FF2B5EF4-FFF2-40B4-BE49-F238E27FC236}">
                <a16:creationId xmlns:a16="http://schemas.microsoft.com/office/drawing/2014/main" xmlns="" id="{C756E281-2F73-412F-ADEE-A80D7B666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69" y="2342908"/>
            <a:ext cx="271901" cy="218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" name="Picture 4">
            <a:extLst>
              <a:ext uri="{FF2B5EF4-FFF2-40B4-BE49-F238E27FC236}">
                <a16:creationId xmlns:a16="http://schemas.microsoft.com/office/drawing/2014/main" xmlns="" id="{1835AFB2-A219-4071-B183-95E41E566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423" y="2555099"/>
            <a:ext cx="180020" cy="180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suh_0501_06_0708_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8238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F4740410-6EE5-4900-BDF0-1EC1EA82C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9" y="843530"/>
            <a:ext cx="6888963" cy="4263916"/>
          </a:xfrm>
          <a:prstGeom prst="rect">
            <a:avLst/>
          </a:prstGeom>
        </p:spPr>
      </p:pic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marR="0" lvl="0" indent="-22860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228600" marR="0" lvl="0" indent="-22860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228600" marR="0" lvl="0" indent="-22860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228600" marR="0" lvl="0" indent="-22860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6213" marR="0" lvl="0" indent="-176213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6213" marR="0" lvl="0" indent="-176213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xmlns="" id="{BB9F1E65-E131-4588-849F-C061E3902C75}"/>
              </a:ext>
            </a:extLst>
          </p:cNvPr>
          <p:cNvSpPr/>
          <p:nvPr/>
        </p:nvSpPr>
        <p:spPr>
          <a:xfrm>
            <a:off x="4031940" y="237554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</a:t>
            </a: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xmlns="" id="{431B6389-E24C-4672-BA4A-805337C1A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392" y="940797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타원 51">
            <a:extLst>
              <a:ext uri="{FF2B5EF4-FFF2-40B4-BE49-F238E27FC236}">
                <a16:creationId xmlns:a16="http://schemas.microsoft.com/office/drawing/2014/main" xmlns="" id="{789DFDDA-BD20-4888-A4F9-712DFD204A34}"/>
              </a:ext>
            </a:extLst>
          </p:cNvPr>
          <p:cNvSpPr/>
          <p:nvPr/>
        </p:nvSpPr>
        <p:spPr>
          <a:xfrm>
            <a:off x="-184827" y="85506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</a:t>
            </a: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A580077D-42A9-4306-BABD-463879758F91}"/>
              </a:ext>
            </a:extLst>
          </p:cNvPr>
          <p:cNvSpPr/>
          <p:nvPr/>
        </p:nvSpPr>
        <p:spPr>
          <a:xfrm>
            <a:off x="81996" y="2266004"/>
            <a:ext cx="6937059" cy="28176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xmlns="" id="{2BB1B140-B5C7-4D1A-BC30-FE30BA9924AD}"/>
              </a:ext>
            </a:extLst>
          </p:cNvPr>
          <p:cNvSpPr/>
          <p:nvPr/>
        </p:nvSpPr>
        <p:spPr>
          <a:xfrm>
            <a:off x="-55979" y="215646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</a:t>
            </a: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xmlns="" id="{B8806DE4-68E0-429D-A86D-A80203D9CB2F}"/>
              </a:ext>
            </a:extLst>
          </p:cNvPr>
          <p:cNvSpPr/>
          <p:nvPr/>
        </p:nvSpPr>
        <p:spPr>
          <a:xfrm>
            <a:off x="-156696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3625E44-4CC1-4BD0-B23D-4DAF001F5095}"/>
              </a:ext>
            </a:extLst>
          </p:cNvPr>
          <p:cNvSpPr/>
          <p:nvPr/>
        </p:nvSpPr>
        <p:spPr>
          <a:xfrm>
            <a:off x="705938" y="5874963"/>
            <a:ext cx="62558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itchFamily="50" charset="-127"/>
                <a:ea typeface="굴림" charset="-127"/>
                <a:cs typeface="+mn-cs"/>
                <a:hlinkClick r:id="rId4"/>
              </a:rPr>
              <a:t>https://cdata2.tsherpa.co.kr/tsherpa/MultiMedia/Flash/2020/curri/index.html?flashxmlnum=yuni4856&amp;classa=A8-C1-41-MM-MM-04-03-03-0-0-0-0&amp;classno=MM_41_04/suh_0401_02_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itchFamily="50" charset="-127"/>
                <a:ea typeface="굴림" charset="-127"/>
                <a:cs typeface="+mn-cs"/>
                <a:hlinkClick r:id="rId4"/>
              </a:rPr>
              <a:t>0006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itchFamily="50" charset="-127"/>
                <a:ea typeface="굴림" charset="-127"/>
                <a:cs typeface="+mn-cs"/>
                <a:hlinkClick r:id="rId4"/>
              </a:rPr>
              <a:t>/suh_0401_02_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itchFamily="50" charset="-127"/>
                <a:ea typeface="굴림" charset="-127"/>
                <a:cs typeface="+mn-cs"/>
                <a:hlinkClick r:id="rId4"/>
              </a:rPr>
              <a:t>0006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itchFamily="50" charset="-127"/>
                <a:ea typeface="굴림" charset="-127"/>
                <a:cs typeface="+mn-cs"/>
                <a:hlinkClick r:id="rId4"/>
              </a:rPr>
              <a:t>_201_2.html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itchFamily="50" charset="-127"/>
                <a:ea typeface="굴림" charset="-127"/>
                <a:cs typeface="+mn-cs"/>
              </a:rPr>
              <a:t> 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xmlns="" id="{2F49D7DE-37A2-42D8-AD6B-C9ACB32ABA0F}"/>
              </a:ext>
            </a:extLst>
          </p:cNvPr>
          <p:cNvSpPr/>
          <p:nvPr/>
        </p:nvSpPr>
        <p:spPr>
          <a:xfrm>
            <a:off x="2257686" y="281693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</a:t>
            </a: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graphicFrame>
        <p:nvGraphicFramePr>
          <p:cNvPr id="61" name="Group 56">
            <a:extLst>
              <a:ext uri="{FF2B5EF4-FFF2-40B4-BE49-F238E27FC236}">
                <a16:creationId xmlns:a16="http://schemas.microsoft.com/office/drawing/2014/main" xmlns="" id="{9CABF2F5-5446-466F-A23D-846E25716C3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84268" y="692696"/>
          <a:ext cx="2086863" cy="36038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대발문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앞 연필 아이콘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개념정리박스 디자인 수정</a:t>
                      </a:r>
                      <a:endParaRPr lang="en-US" altLang="ko-KR" sz="1000" kern="1200" dirty="0">
                        <a:solidFill>
                          <a:srgbClr val="FF0000"/>
                        </a:solidFill>
                        <a:latin typeface="+mn-lt"/>
                        <a:ea typeface="나눔고딕"/>
                        <a:cs typeface="+mn-cs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비고 참고</a:t>
                      </a:r>
                      <a:r>
                        <a:rPr lang="en-US" altLang="ko-KR" sz="1000" dirty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개념정리 빈칸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마우스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갖다대면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번째 디자인 되게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) –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비고 참고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kern="12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C3A06C3C-7BE8-41D1-A7E2-178E95C49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666" y="3330964"/>
            <a:ext cx="710193" cy="42507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047CD270-0B0E-407E-9244-83AA139ADC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8436" y="3341331"/>
            <a:ext cx="689458" cy="404344"/>
          </a:xfrm>
          <a:prstGeom prst="rect">
            <a:avLst/>
          </a:prstGeom>
        </p:spPr>
      </p:pic>
      <p:sp>
        <p:nvSpPr>
          <p:cNvPr id="32" name="TextBox 7">
            <a:extLst>
              <a:ext uri="{FF2B5EF4-FFF2-40B4-BE49-F238E27FC236}">
                <a16:creationId xmlns:a16="http://schemas.microsoft.com/office/drawing/2014/main" xmlns="" id="{E08FA633-AA07-4438-8A52-F53877D866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xmlns="" id="{FD00F28C-728D-4C2A-A2F8-D08FC4717E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34" name="직사각형 21">
            <a:extLst>
              <a:ext uri="{FF2B5EF4-FFF2-40B4-BE49-F238E27FC236}">
                <a16:creationId xmlns:a16="http://schemas.microsoft.com/office/drawing/2014/main" xmlns="" id="{4CFDB18F-2C14-4662-8C91-C8B0C9600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suh_0501_06_0708_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9">
            <a:extLst>
              <a:ext uri="{FF2B5EF4-FFF2-40B4-BE49-F238E27FC236}">
                <a16:creationId xmlns:a16="http://schemas.microsoft.com/office/drawing/2014/main" xmlns="" id="{1A59D309-FCBB-4C47-98F7-8D7154C3BE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0708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평행사변형의 넓이를 구해 볼까요</a:t>
            </a:r>
          </a:p>
        </p:txBody>
      </p:sp>
    </p:spTree>
    <p:extLst>
      <p:ext uri="{BB962C8B-B14F-4D97-AF65-F5344CB8AC3E}">
        <p14:creationId xmlns:p14="http://schemas.microsoft.com/office/powerpoint/2010/main" val="185400011"/>
      </p:ext>
    </p:extLst>
  </p:cSld>
  <p:clrMapOvr>
    <a:masterClrMapping/>
  </p:clrMapOvr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sz="18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40020</TotalTime>
  <Words>2052</Words>
  <Application>Microsoft Office PowerPoint</Application>
  <PresentationFormat>화면 슬라이드 쇼(4:3)</PresentationFormat>
  <Paragraphs>775</Paragraphs>
  <Slides>33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4" baseType="lpstr"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DB400SCA</cp:lastModifiedBy>
  <cp:revision>6301</cp:revision>
  <dcterms:created xsi:type="dcterms:W3CDTF">2008-07-15T12:19:11Z</dcterms:created>
  <dcterms:modified xsi:type="dcterms:W3CDTF">2022-03-24T02:13:00Z</dcterms:modified>
</cp:coreProperties>
</file>